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2" r:id="rId3"/>
    <p:sldId id="263" r:id="rId4"/>
    <p:sldId id="264" r:id="rId5"/>
    <p:sldId id="265" r:id="rId6"/>
    <p:sldId id="267" r:id="rId7"/>
    <p:sldId id="277" r:id="rId8"/>
    <p:sldId id="270" r:id="rId9"/>
    <p:sldId id="280" r:id="rId10"/>
    <p:sldId id="269" r:id="rId11"/>
    <p:sldId id="286" r:id="rId12"/>
    <p:sldId id="288" r:id="rId13"/>
  </p:sldIdLst>
  <p:sldSz cx="9144000" cy="6858000" type="screen4x3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6749"/>
    <a:srgbClr val="2C6C4E"/>
    <a:srgbClr val="6E1115"/>
    <a:srgbClr val="520E2B"/>
    <a:srgbClr val="7725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329A72-BAED-44C8-A9D3-7C760EF78C62}" v="4" dt="2021-08-05T03:11:39.8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1848" y="58"/>
      </p:cViewPr>
      <p:guideLst>
        <p:guide orient="horz" pos="2141"/>
        <p:guide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2317" cy="3401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004" y="0"/>
            <a:ext cx="4302317" cy="3401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216987-9FAF-4C78-8CFF-39491EA4480B}" type="datetimeFigureOut">
              <a:rPr lang="en-NZ" smtClean="0"/>
              <a:t>8/08/2021</a:t>
            </a:fld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456487"/>
            <a:ext cx="4302317" cy="3401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004" y="6456487"/>
            <a:ext cx="4302317" cy="3401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E0A676-38A0-4414-B5BD-E74EDFC2B3A0}" type="slidenum">
              <a:rPr lang="en-NZ" smtClean="0"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612162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2317" cy="3401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004" y="0"/>
            <a:ext cx="4302317" cy="3401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7C16A0-83CC-FE4E-9E92-D6EF353826C6}" type="datetimeFigureOut">
              <a:rPr lang="en-US" smtClean="0"/>
              <a:t>8/8/2021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3229330"/>
            <a:ext cx="7941310" cy="30587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456487"/>
            <a:ext cx="4302317" cy="3401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004" y="6456487"/>
            <a:ext cx="4302317" cy="3401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9882E9-2A3E-E442-99CF-23F4D7D221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15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9882E9-2A3E-E442-99CF-23F4D7D221B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802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9882E9-2A3E-E442-99CF-23F4D7D221B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802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9882E9-2A3E-E442-99CF-23F4D7D221B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555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10F0F-E73C-4281-B525-DF52AE8778B6}" type="datetimeFigureOut">
              <a:rPr lang="en-NZ" smtClean="0"/>
              <a:t>8/08/2021</a:t>
            </a:fld>
            <a:endParaRPr lang="en-NZ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F687-6520-4EAC-8D3C-B70E878C04EB}" type="slidenum">
              <a:rPr lang="en-NZ" smtClean="0"/>
              <a:t>‹#›</a:t>
            </a:fld>
            <a:endParaRPr lang="en-NZ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10F0F-E73C-4281-B525-DF52AE8778B6}" type="datetimeFigureOut">
              <a:rPr lang="en-NZ" smtClean="0"/>
              <a:t>8/08/2021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F687-6520-4EAC-8D3C-B70E878C04EB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10F0F-E73C-4281-B525-DF52AE8778B6}" type="datetimeFigureOut">
              <a:rPr lang="en-NZ" smtClean="0"/>
              <a:t>8/08/2021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F687-6520-4EAC-8D3C-B70E878C04EB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10F0F-E73C-4281-B525-DF52AE8778B6}" type="datetimeFigureOut">
              <a:rPr lang="en-NZ" smtClean="0"/>
              <a:t>8/08/2021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F687-6520-4EAC-8D3C-B70E878C04EB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10F0F-E73C-4281-B525-DF52AE8778B6}" type="datetimeFigureOut">
              <a:rPr lang="en-NZ" smtClean="0"/>
              <a:t>8/08/2021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C56F687-6520-4EAC-8D3C-B70E878C04EB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10F0F-E73C-4281-B525-DF52AE8778B6}" type="datetimeFigureOut">
              <a:rPr lang="en-NZ" smtClean="0"/>
              <a:t>8/08/2021</a:t>
            </a:fld>
            <a:endParaRPr lang="en-N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F687-6520-4EAC-8D3C-B70E878C04EB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10F0F-E73C-4281-B525-DF52AE8778B6}" type="datetimeFigureOut">
              <a:rPr lang="en-NZ" smtClean="0"/>
              <a:t>8/08/2021</a:t>
            </a:fld>
            <a:endParaRPr lang="en-N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F687-6520-4EAC-8D3C-B70E878C04EB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10F0F-E73C-4281-B525-DF52AE8778B6}" type="datetimeFigureOut">
              <a:rPr lang="en-NZ" smtClean="0"/>
              <a:t>8/08/2021</a:t>
            </a:fld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F687-6520-4EAC-8D3C-B70E878C04EB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10F0F-E73C-4281-B525-DF52AE8778B6}" type="datetimeFigureOut">
              <a:rPr lang="en-NZ" smtClean="0"/>
              <a:t>8/08/2021</a:t>
            </a:fld>
            <a:endParaRPr lang="en-N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F687-6520-4EAC-8D3C-B70E878C04EB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10F0F-E73C-4281-B525-DF52AE8778B6}" type="datetimeFigureOut">
              <a:rPr lang="en-NZ" smtClean="0"/>
              <a:t>8/08/2021</a:t>
            </a:fld>
            <a:endParaRPr lang="en-N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F687-6520-4EAC-8D3C-B70E878C04EB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10F0F-E73C-4281-B525-DF52AE8778B6}" type="datetimeFigureOut">
              <a:rPr lang="en-NZ" smtClean="0"/>
              <a:t>8/08/2021</a:t>
            </a:fld>
            <a:endParaRPr lang="en-N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F687-6520-4EAC-8D3C-B70E878C04EB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E010F0F-E73C-4281-B525-DF52AE8778B6}" type="datetimeFigureOut">
              <a:rPr lang="en-NZ" smtClean="0"/>
              <a:t>8/08/2021</a:t>
            </a:fld>
            <a:endParaRPr lang="en-N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NZ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C56F687-6520-4EAC-8D3C-B70E878C04EB}" type="slidenum">
              <a:rPr lang="en-NZ" smtClean="0"/>
              <a:t>‹#›</a:t>
            </a:fld>
            <a:endParaRPr lang="en-N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3.tif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if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if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tiff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tiff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if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if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if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if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tiff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529" y="1340768"/>
            <a:ext cx="8229600" cy="3168352"/>
          </a:xfrm>
        </p:spPr>
        <p:txBody>
          <a:bodyPr>
            <a:normAutofit fontScale="90000"/>
          </a:bodyPr>
          <a:lstStyle/>
          <a:p>
            <a:br>
              <a:rPr lang="en-NZ" sz="6000" dirty="0">
                <a:solidFill>
                  <a:srgbClr val="2C6C4E"/>
                </a:solidFill>
                <a:cs typeface="Book Antiqua"/>
              </a:rPr>
            </a:br>
            <a:r>
              <a:rPr lang="en-NZ" sz="5300" dirty="0">
                <a:solidFill>
                  <a:srgbClr val="2C6C4E"/>
                </a:solidFill>
                <a:cs typeface="Book Antiqua"/>
              </a:rPr>
              <a:t>Nutrition for optimum development of the young horse</a:t>
            </a:r>
            <a:endParaRPr lang="en-NZ" sz="5300" dirty="0">
              <a:solidFill>
                <a:srgbClr val="2C6C4E"/>
              </a:solidFill>
              <a:effectLst/>
              <a:cs typeface="Book Antiqua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NZ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7880265"/>
              </p:ext>
            </p:extLst>
          </p:nvPr>
        </p:nvGraphicFramePr>
        <p:xfrm>
          <a:off x="539552" y="540060"/>
          <a:ext cx="2144988" cy="944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8438095" imgH="3723810" progId="Paint.Picture">
                  <p:embed/>
                </p:oleObj>
              </mc:Choice>
              <mc:Fallback>
                <p:oleObj name="Bitmap Image" r:id="rId2" imgW="8438095" imgH="3723810" progId="Paint.Picture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540060"/>
                        <a:ext cx="2144988" cy="9447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-36511" y="0"/>
            <a:ext cx="9217023" cy="6885384"/>
            <a:chOff x="-36511" y="0"/>
            <a:chExt cx="9217023" cy="6885384"/>
          </a:xfrm>
          <a:solidFill>
            <a:srgbClr val="2C6C4E"/>
          </a:solidFill>
        </p:grpSpPr>
        <p:sp>
          <p:nvSpPr>
            <p:cNvPr id="11" name="Rectangle 10"/>
            <p:cNvSpPr/>
            <p:nvPr/>
          </p:nvSpPr>
          <p:spPr>
            <a:xfrm rot="16200000">
              <a:off x="-3263179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-27853" y="648072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23380" y="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 rot="16200000">
              <a:off x="5549180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270976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1698" y="548680"/>
            <a:ext cx="8092749" cy="792088"/>
          </a:xfrm>
        </p:spPr>
        <p:txBody>
          <a:bodyPr>
            <a:normAutofit/>
          </a:bodyPr>
          <a:lstStyle/>
          <a:p>
            <a:r>
              <a:rPr lang="en-NZ" sz="2400" dirty="0">
                <a:solidFill>
                  <a:srgbClr val="296749"/>
                </a:solidFill>
                <a:effectLst/>
              </a:rPr>
              <a:t>Weanlings 6-12 months- critical stage</a:t>
            </a:r>
            <a:br>
              <a:rPr lang="en-NZ" sz="2400" dirty="0">
                <a:solidFill>
                  <a:srgbClr val="296749"/>
                </a:solidFill>
              </a:rPr>
            </a:br>
            <a:endParaRPr lang="en-NZ" sz="2400" dirty="0">
              <a:solidFill>
                <a:srgbClr val="2C6C4E"/>
              </a:solidFill>
              <a:effectLst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971600" y="1268760"/>
            <a:ext cx="7463172" cy="3312368"/>
          </a:xfrm>
        </p:spPr>
        <p:txBody>
          <a:bodyPr>
            <a:normAutofit/>
          </a:bodyPr>
          <a:lstStyle/>
          <a:p>
            <a:pPr marL="914400" lvl="1" indent="-457200" algn="l">
              <a:buClrTx/>
              <a:buFont typeface="Arial" pitchFamily="34" charset="0"/>
              <a:buChar char="•"/>
            </a:pPr>
            <a:r>
              <a:rPr lang="en-NZ" sz="2600" dirty="0">
                <a:solidFill>
                  <a:srgbClr val="296749"/>
                </a:solidFill>
              </a:rPr>
              <a:t>Adequate mineral supplementation</a:t>
            </a:r>
          </a:p>
          <a:p>
            <a:pPr marL="914400" lvl="1" indent="-457200" algn="l">
              <a:buClrTx/>
              <a:buFont typeface="Arial" pitchFamily="34" charset="0"/>
              <a:buChar char="•"/>
            </a:pPr>
            <a:r>
              <a:rPr lang="en-NZ" sz="2600" dirty="0">
                <a:solidFill>
                  <a:srgbClr val="296749"/>
                </a:solidFill>
              </a:rPr>
              <a:t>Balanced mineral intake</a:t>
            </a:r>
          </a:p>
          <a:p>
            <a:pPr marL="914400" lvl="1" indent="-457200" algn="l">
              <a:buClrTx/>
              <a:buFont typeface="Arial" pitchFamily="34" charset="0"/>
              <a:buChar char="•"/>
            </a:pPr>
            <a:r>
              <a:rPr lang="en-NZ" sz="2600" dirty="0">
                <a:solidFill>
                  <a:srgbClr val="296749"/>
                </a:solidFill>
              </a:rPr>
              <a:t>Avoid excessive calorie intake</a:t>
            </a:r>
          </a:p>
          <a:p>
            <a:pPr marL="914400" lvl="1" indent="-457200" algn="l">
              <a:buClrTx/>
              <a:buFont typeface="Arial" pitchFamily="34" charset="0"/>
              <a:buChar char="•"/>
            </a:pPr>
            <a:r>
              <a:rPr lang="en-NZ" sz="2600" dirty="0">
                <a:solidFill>
                  <a:srgbClr val="296749"/>
                </a:solidFill>
              </a:rPr>
              <a:t>Aiming for moderate growth (rather than rapid)</a:t>
            </a:r>
          </a:p>
          <a:p>
            <a:pPr marL="914400" lvl="1" indent="-457200" algn="l">
              <a:buClrTx/>
              <a:buFont typeface="Arial" pitchFamily="34" charset="0"/>
              <a:buChar char="•"/>
            </a:pPr>
            <a:r>
              <a:rPr lang="en-NZ" sz="2600" dirty="0">
                <a:solidFill>
                  <a:srgbClr val="296749"/>
                </a:solidFill>
              </a:rPr>
              <a:t>Regular weight data can be very useful</a:t>
            </a:r>
          </a:p>
          <a:p>
            <a:pPr lvl="1" algn="l">
              <a:buClrTx/>
            </a:pPr>
            <a:endParaRPr lang="en-NZ" sz="2600" dirty="0">
              <a:solidFill>
                <a:srgbClr val="296749"/>
              </a:solidFill>
            </a:endParaRPr>
          </a:p>
          <a:p>
            <a:pPr lvl="1" algn="l">
              <a:buClrTx/>
            </a:pPr>
            <a:endParaRPr lang="en-NZ" dirty="0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NZ" dirty="0"/>
          </a:p>
        </p:txBody>
      </p:sp>
      <p:grpSp>
        <p:nvGrpSpPr>
          <p:cNvPr id="9" name="Group 8"/>
          <p:cNvGrpSpPr/>
          <p:nvPr/>
        </p:nvGrpSpPr>
        <p:grpSpPr>
          <a:xfrm>
            <a:off x="-36511" y="0"/>
            <a:ext cx="9217023" cy="6885384"/>
            <a:chOff x="-36511" y="0"/>
            <a:chExt cx="9217023" cy="6885384"/>
          </a:xfrm>
          <a:solidFill>
            <a:srgbClr val="2C6C4E"/>
          </a:solidFill>
        </p:grpSpPr>
        <p:sp>
          <p:nvSpPr>
            <p:cNvPr id="11" name="Rectangle 10"/>
            <p:cNvSpPr/>
            <p:nvPr/>
          </p:nvSpPr>
          <p:spPr>
            <a:xfrm rot="16200000">
              <a:off x="-3263179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-27853" y="648072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23380" y="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 rot="16200000">
              <a:off x="5549180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639153"/>
              </p:ext>
            </p:extLst>
          </p:nvPr>
        </p:nvGraphicFramePr>
        <p:xfrm>
          <a:off x="626812" y="5220580"/>
          <a:ext cx="2144988" cy="944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8438095" imgH="3723810" progId="Paint.Picture">
                  <p:embed/>
                </p:oleObj>
              </mc:Choice>
              <mc:Fallback>
                <p:oleObj name="Bitmap Image" r:id="rId2" imgW="8438095" imgH="3723810" progId="Paint.Picture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812" y="5220580"/>
                        <a:ext cx="2144988" cy="9447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12" descr="NZ Made Logo.tif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780" y="4797152"/>
            <a:ext cx="1629668" cy="1629668"/>
          </a:xfrm>
          <a:prstGeom prst="rect">
            <a:avLst/>
          </a:prstGeom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314375"/>
            <a:ext cx="3120053" cy="2083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5420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5715" y="202332"/>
            <a:ext cx="7776864" cy="720080"/>
          </a:xfrm>
        </p:spPr>
        <p:txBody>
          <a:bodyPr>
            <a:normAutofit/>
          </a:bodyPr>
          <a:lstStyle/>
          <a:p>
            <a:r>
              <a:rPr lang="en-NZ" sz="2400" dirty="0">
                <a:solidFill>
                  <a:srgbClr val="2C6C4E"/>
                </a:solidFill>
                <a:effectLst/>
              </a:rPr>
              <a:t>YEARLINGS –a safer time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68154" y="1124744"/>
            <a:ext cx="8045930" cy="4248472"/>
          </a:xfrm>
        </p:spPr>
        <p:txBody>
          <a:bodyPr>
            <a:noAutofit/>
          </a:bodyPr>
          <a:lstStyle/>
          <a:p>
            <a:pPr marL="285750" indent="-285750" algn="l">
              <a:buClrTx/>
              <a:buFont typeface="Arial" pitchFamily="34" charset="0"/>
              <a:buChar char="•"/>
            </a:pPr>
            <a:r>
              <a:rPr lang="en-NZ" sz="2200" dirty="0">
                <a:solidFill>
                  <a:srgbClr val="296749"/>
                </a:solidFill>
              </a:rPr>
              <a:t>Adequate fibre in the diet (min 1%BW in hay/chaff/pasture daily) </a:t>
            </a:r>
          </a:p>
          <a:p>
            <a:pPr marL="285750" indent="-285750" algn="l">
              <a:buClrTx/>
              <a:buFont typeface="Arial" pitchFamily="34" charset="0"/>
              <a:buChar char="•"/>
            </a:pPr>
            <a:r>
              <a:rPr lang="en-NZ" sz="2200" dirty="0">
                <a:solidFill>
                  <a:srgbClr val="296749"/>
                </a:solidFill>
              </a:rPr>
              <a:t>Combination of Low GI and Grain based feeds. (sales prep)</a:t>
            </a:r>
          </a:p>
          <a:p>
            <a:pPr marL="285750" indent="-285750" algn="l">
              <a:buClrTx/>
              <a:buFont typeface="Arial" pitchFamily="34" charset="0"/>
              <a:buChar char="•"/>
            </a:pPr>
            <a:r>
              <a:rPr lang="en-NZ" sz="2200" dirty="0">
                <a:solidFill>
                  <a:srgbClr val="296749"/>
                </a:solidFill>
              </a:rPr>
              <a:t>Delay increased energy required for conditioning as long as possible</a:t>
            </a:r>
          </a:p>
          <a:p>
            <a:pPr marL="285750" indent="-285750" algn="l">
              <a:buClrTx/>
              <a:buFont typeface="Arial" pitchFamily="34" charset="0"/>
              <a:buChar char="•"/>
            </a:pPr>
            <a:r>
              <a:rPr lang="en-NZ" sz="2200" dirty="0">
                <a:solidFill>
                  <a:srgbClr val="296749"/>
                </a:solidFill>
              </a:rPr>
              <a:t>Managing Physitis – keep mineral intake up and supply more calories from fat and fibre than grain</a:t>
            </a:r>
          </a:p>
          <a:p>
            <a:pPr marL="285750" indent="-285750" algn="l">
              <a:buClrTx/>
              <a:buFont typeface="Arial" pitchFamily="34" charset="0"/>
              <a:buChar char="•"/>
            </a:pPr>
            <a:r>
              <a:rPr lang="en-NZ" sz="2200" dirty="0">
                <a:solidFill>
                  <a:srgbClr val="296749"/>
                </a:solidFill>
              </a:rPr>
              <a:t>Addition of high fat supplements for ‘cool’ calories and Coat.</a:t>
            </a:r>
          </a:p>
          <a:p>
            <a:pPr marL="285750" indent="-285750" algn="l">
              <a:buClrTx/>
              <a:buFont typeface="Arial" pitchFamily="34" charset="0"/>
              <a:buChar char="•"/>
            </a:pPr>
            <a:r>
              <a:rPr lang="en-NZ" sz="2200" dirty="0">
                <a:solidFill>
                  <a:srgbClr val="296749"/>
                </a:solidFill>
              </a:rPr>
              <a:t>Use blended oils &amp; those with good Omega 3 profile.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NZ" dirty="0"/>
          </a:p>
        </p:txBody>
      </p:sp>
      <p:grpSp>
        <p:nvGrpSpPr>
          <p:cNvPr id="9" name="Group 8"/>
          <p:cNvGrpSpPr/>
          <p:nvPr/>
        </p:nvGrpSpPr>
        <p:grpSpPr>
          <a:xfrm>
            <a:off x="-36511" y="0"/>
            <a:ext cx="9217023" cy="6885384"/>
            <a:chOff x="-36511" y="0"/>
            <a:chExt cx="9217023" cy="6885384"/>
          </a:xfrm>
          <a:solidFill>
            <a:srgbClr val="2C6C4E"/>
          </a:solidFill>
        </p:grpSpPr>
        <p:sp>
          <p:nvSpPr>
            <p:cNvPr id="11" name="Rectangle 10"/>
            <p:cNvSpPr/>
            <p:nvPr/>
          </p:nvSpPr>
          <p:spPr>
            <a:xfrm rot="16200000">
              <a:off x="-3263179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-27853" y="648072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23380" y="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 rot="16200000">
              <a:off x="5549180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068565"/>
              </p:ext>
            </p:extLst>
          </p:nvPr>
        </p:nvGraphicFramePr>
        <p:xfrm>
          <a:off x="626812" y="5229200"/>
          <a:ext cx="2144988" cy="944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8438095" imgH="3723810" progId="PBrush">
                  <p:embed/>
                </p:oleObj>
              </mc:Choice>
              <mc:Fallback>
                <p:oleObj name="Bitmap Image" r:id="rId2" imgW="8438095" imgH="3723810" progId="PBrush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812" y="5229200"/>
                        <a:ext cx="2144988" cy="9447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Picture 17" descr="NZ Made Logo.tif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780" y="4853419"/>
            <a:ext cx="1629668" cy="1629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239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8154" y="548680"/>
            <a:ext cx="8202088" cy="576064"/>
          </a:xfrm>
        </p:spPr>
        <p:txBody>
          <a:bodyPr>
            <a:noAutofit/>
          </a:bodyPr>
          <a:lstStyle/>
          <a:p>
            <a:r>
              <a:rPr lang="en-NZ" sz="2400" dirty="0">
                <a:solidFill>
                  <a:srgbClr val="2C6C4E"/>
                </a:solidFill>
                <a:effectLst/>
              </a:rPr>
              <a:t>Summary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NZ" dirty="0"/>
          </a:p>
        </p:txBody>
      </p:sp>
      <p:grpSp>
        <p:nvGrpSpPr>
          <p:cNvPr id="9" name="Group 8"/>
          <p:cNvGrpSpPr/>
          <p:nvPr/>
        </p:nvGrpSpPr>
        <p:grpSpPr>
          <a:xfrm>
            <a:off x="-36511" y="0"/>
            <a:ext cx="9217023" cy="6885384"/>
            <a:chOff x="-36511" y="0"/>
            <a:chExt cx="9217023" cy="6885384"/>
          </a:xfrm>
          <a:solidFill>
            <a:srgbClr val="2C6C4E"/>
          </a:solidFill>
        </p:grpSpPr>
        <p:sp>
          <p:nvSpPr>
            <p:cNvPr id="11" name="Rectangle 10"/>
            <p:cNvSpPr/>
            <p:nvPr/>
          </p:nvSpPr>
          <p:spPr>
            <a:xfrm rot="16200000">
              <a:off x="-3263179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-27853" y="648072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23380" y="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 rot="16200000">
              <a:off x="5549180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082506"/>
              </p:ext>
            </p:extLst>
          </p:nvPr>
        </p:nvGraphicFramePr>
        <p:xfrm>
          <a:off x="626812" y="5229200"/>
          <a:ext cx="2144988" cy="944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8438095" imgH="3723810" progId="PBrush">
                  <p:embed/>
                </p:oleObj>
              </mc:Choice>
              <mc:Fallback>
                <p:oleObj name="Bitmap Image" r:id="rId2" imgW="8438095" imgH="3723810" progId="PBrush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812" y="5229200"/>
                        <a:ext cx="2144988" cy="9447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Picture 17" descr="NZ Made Logo.tif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575" y="4653136"/>
            <a:ext cx="1629668" cy="162966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NZ" sz="2400" b="1" dirty="0">
                <a:solidFill>
                  <a:srgbClr val="296749"/>
                </a:solidFill>
              </a:rPr>
              <a:t>Last Trimester of the mares pregnancy key </a:t>
            </a:r>
            <a:r>
              <a:rPr lang="en-NZ" sz="2400" dirty="0">
                <a:solidFill>
                  <a:srgbClr val="296749"/>
                </a:solidFill>
              </a:rPr>
              <a:t>for mineral fortification of diet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NZ" sz="2400" dirty="0">
                <a:solidFill>
                  <a:srgbClr val="296749"/>
                </a:solidFill>
              </a:rPr>
              <a:t>Use premixed feeds at the </a:t>
            </a:r>
            <a:r>
              <a:rPr lang="en-NZ" sz="2400" b="1" dirty="0">
                <a:solidFill>
                  <a:srgbClr val="296749"/>
                </a:solidFill>
              </a:rPr>
              <a:t>recommended intakes </a:t>
            </a:r>
            <a:r>
              <a:rPr lang="en-NZ" sz="2400" dirty="0">
                <a:solidFill>
                  <a:srgbClr val="296749"/>
                </a:solidFill>
              </a:rPr>
              <a:t>to ensure adequate vitamin and mineral fortification.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NZ" sz="2400" dirty="0">
                <a:solidFill>
                  <a:srgbClr val="296749"/>
                </a:solidFill>
              </a:rPr>
              <a:t>Use </a:t>
            </a:r>
            <a:r>
              <a:rPr lang="en-NZ" sz="2400" b="1" dirty="0">
                <a:solidFill>
                  <a:srgbClr val="296749"/>
                </a:solidFill>
              </a:rPr>
              <a:t>concentrates</a:t>
            </a:r>
            <a:r>
              <a:rPr lang="en-NZ" sz="2400" dirty="0">
                <a:solidFill>
                  <a:srgbClr val="296749"/>
                </a:solidFill>
              </a:rPr>
              <a:t> for ‘good doers’ (all horses)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NZ" sz="2400" dirty="0">
                <a:solidFill>
                  <a:srgbClr val="296749"/>
                </a:solidFill>
              </a:rPr>
              <a:t>After 3 months of age supplement foals for appropriate mineral intake.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NZ" sz="2400" dirty="0">
                <a:solidFill>
                  <a:srgbClr val="296749"/>
                </a:solidFill>
              </a:rPr>
              <a:t>Avoid young horses getting too heavy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NZ" sz="2400" b="1" dirty="0">
                <a:solidFill>
                  <a:srgbClr val="296749"/>
                </a:solidFill>
              </a:rPr>
              <a:t>Low GI feeds </a:t>
            </a:r>
            <a:r>
              <a:rPr lang="en-NZ" sz="2400" dirty="0">
                <a:solidFill>
                  <a:srgbClr val="296749"/>
                </a:solidFill>
              </a:rPr>
              <a:t>suitable feed option for young horses.</a:t>
            </a:r>
          </a:p>
          <a:p>
            <a:pPr marL="457200" indent="-457200">
              <a:buFont typeface="Arial" pitchFamily="34" charset="0"/>
              <a:buChar char="•"/>
            </a:pPr>
            <a:endParaRPr lang="en-NZ" sz="2200" dirty="0">
              <a:solidFill>
                <a:srgbClr val="296749"/>
              </a:solidFill>
            </a:endParaRPr>
          </a:p>
          <a:p>
            <a:r>
              <a:rPr lang="en-NZ" sz="2200" dirty="0">
                <a:solidFill>
                  <a:srgbClr val="296749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79737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8154" y="548680"/>
            <a:ext cx="8407694" cy="648072"/>
          </a:xfrm>
        </p:spPr>
        <p:txBody>
          <a:bodyPr>
            <a:noAutofit/>
          </a:bodyPr>
          <a:lstStyle/>
          <a:p>
            <a:r>
              <a:rPr lang="en-NZ" sz="2800" dirty="0">
                <a:solidFill>
                  <a:srgbClr val="2C6C4E"/>
                </a:solidFill>
                <a:effectLst/>
                <a:cs typeface="Book Antiqua"/>
              </a:rPr>
              <a:t>Overview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NZ" dirty="0"/>
          </a:p>
        </p:txBody>
      </p:sp>
      <p:grpSp>
        <p:nvGrpSpPr>
          <p:cNvPr id="9" name="Group 8"/>
          <p:cNvGrpSpPr/>
          <p:nvPr/>
        </p:nvGrpSpPr>
        <p:grpSpPr>
          <a:xfrm>
            <a:off x="-36511" y="0"/>
            <a:ext cx="9217023" cy="6885384"/>
            <a:chOff x="-36511" y="0"/>
            <a:chExt cx="9217023" cy="6885384"/>
          </a:xfrm>
          <a:solidFill>
            <a:srgbClr val="2C6C4E"/>
          </a:solidFill>
        </p:grpSpPr>
        <p:sp>
          <p:nvSpPr>
            <p:cNvPr id="11" name="Rectangle 10"/>
            <p:cNvSpPr/>
            <p:nvPr/>
          </p:nvSpPr>
          <p:spPr>
            <a:xfrm rot="16200000">
              <a:off x="-3263179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-27853" y="648072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23380" y="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 rot="16200000">
              <a:off x="5549180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562250"/>
              </p:ext>
            </p:extLst>
          </p:nvPr>
        </p:nvGraphicFramePr>
        <p:xfrm>
          <a:off x="626812" y="5229200"/>
          <a:ext cx="2144988" cy="944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3" imgW="8438095" imgH="3723810" progId="Paint.Picture">
                  <p:embed/>
                </p:oleObj>
              </mc:Choice>
              <mc:Fallback>
                <p:oleObj name="Bitmap Image" r:id="rId3" imgW="8438095" imgH="3723810" progId="Paint.Picture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812" y="5229200"/>
                        <a:ext cx="2144988" cy="9447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 descr="NZ Made Logo.tif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780" y="4797152"/>
            <a:ext cx="1629668" cy="16296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5576" y="1988840"/>
            <a:ext cx="7272808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NZ" sz="2800" b="1" dirty="0">
                <a:solidFill>
                  <a:srgbClr val="296749"/>
                </a:solidFill>
              </a:rPr>
              <a:t>Developmental Orthopaedic Disease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NZ" sz="2800" b="1" dirty="0">
                <a:solidFill>
                  <a:srgbClr val="296749"/>
                </a:solidFill>
              </a:rPr>
              <a:t>Suspected causes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NZ" sz="2800" b="1" dirty="0">
                <a:solidFill>
                  <a:srgbClr val="296749"/>
                </a:solidFill>
              </a:rPr>
              <a:t>Nutritional implications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NZ" sz="2800" b="1" dirty="0">
                <a:solidFill>
                  <a:srgbClr val="296749"/>
                </a:solidFill>
              </a:rPr>
              <a:t>Risk at each stage: Pregnancy – Yearling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NZ" sz="2800" b="1" dirty="0">
                <a:solidFill>
                  <a:srgbClr val="296749"/>
                </a:solidFill>
              </a:rPr>
              <a:t>Feeding actions to reduce risk</a:t>
            </a:r>
          </a:p>
          <a:p>
            <a:endParaRPr lang="en-NZ" b="1" dirty="0">
              <a:solidFill>
                <a:srgbClr val="2967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095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620688"/>
            <a:ext cx="8308304" cy="1296144"/>
          </a:xfrm>
        </p:spPr>
        <p:txBody>
          <a:bodyPr>
            <a:noAutofit/>
          </a:bodyPr>
          <a:lstStyle/>
          <a:p>
            <a:r>
              <a:rPr lang="en-NZ" sz="2800" dirty="0">
                <a:solidFill>
                  <a:srgbClr val="2C6C4E"/>
                </a:solidFill>
                <a:effectLst/>
                <a:cs typeface="Book Antiqua"/>
              </a:rPr>
              <a:t>Developmental Orthopaedic  disease (DOD)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NZ" dirty="0"/>
          </a:p>
        </p:txBody>
      </p:sp>
      <p:grpSp>
        <p:nvGrpSpPr>
          <p:cNvPr id="9" name="Group 8"/>
          <p:cNvGrpSpPr/>
          <p:nvPr/>
        </p:nvGrpSpPr>
        <p:grpSpPr>
          <a:xfrm>
            <a:off x="-36511" y="0"/>
            <a:ext cx="9217023" cy="6885384"/>
            <a:chOff x="-36511" y="0"/>
            <a:chExt cx="9217023" cy="6885384"/>
          </a:xfrm>
          <a:solidFill>
            <a:srgbClr val="2C6C4E"/>
          </a:solidFill>
        </p:grpSpPr>
        <p:sp>
          <p:nvSpPr>
            <p:cNvPr id="11" name="Rectangle 10"/>
            <p:cNvSpPr/>
            <p:nvPr/>
          </p:nvSpPr>
          <p:spPr>
            <a:xfrm rot="16200000">
              <a:off x="-3263179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-27853" y="648072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23380" y="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 rot="16200000">
              <a:off x="5549180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498225"/>
              </p:ext>
            </p:extLst>
          </p:nvPr>
        </p:nvGraphicFramePr>
        <p:xfrm>
          <a:off x="626812" y="5229200"/>
          <a:ext cx="2144988" cy="944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3" imgW="8438095" imgH="3723810" progId="Paint.Picture">
                  <p:embed/>
                </p:oleObj>
              </mc:Choice>
              <mc:Fallback>
                <p:oleObj name="Bitmap Image" r:id="rId3" imgW="8438095" imgH="3723810" progId="Paint.Picture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812" y="5229200"/>
                        <a:ext cx="2144988" cy="9447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 descr="NZ Made Logo.tif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780" y="4797152"/>
            <a:ext cx="1629668" cy="16296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87624" y="2132856"/>
            <a:ext cx="660199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b="1" dirty="0">
                <a:solidFill>
                  <a:srgbClr val="296749"/>
                </a:solidFill>
              </a:rPr>
              <a:t>Includes:</a:t>
            </a:r>
          </a:p>
          <a:p>
            <a:endParaRPr lang="en-NZ" b="1" dirty="0">
              <a:solidFill>
                <a:srgbClr val="296749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NZ" sz="2400" dirty="0">
                <a:solidFill>
                  <a:srgbClr val="296749"/>
                </a:solidFill>
              </a:rPr>
              <a:t>Physitis – swelling around growth plates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NZ" sz="2400" dirty="0">
                <a:solidFill>
                  <a:srgbClr val="296749"/>
                </a:solidFill>
              </a:rPr>
              <a:t>Osteochondritis Dissecans (OCD) – an interruption in bone development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NZ" sz="2400" dirty="0">
                <a:solidFill>
                  <a:srgbClr val="296749"/>
                </a:solidFill>
              </a:rPr>
              <a:t>Wobbler Syndrome – compression of the spinal cord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NZ" sz="2400" dirty="0">
                <a:solidFill>
                  <a:srgbClr val="296749"/>
                </a:solidFill>
              </a:rPr>
              <a:t>Angular limb deformity – ‘crooked legs’</a:t>
            </a:r>
          </a:p>
          <a:p>
            <a:endParaRPr lang="en-NZ" b="1" dirty="0">
              <a:solidFill>
                <a:srgbClr val="2967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48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NZ" dirty="0"/>
          </a:p>
        </p:txBody>
      </p:sp>
      <p:grpSp>
        <p:nvGrpSpPr>
          <p:cNvPr id="9" name="Group 8"/>
          <p:cNvGrpSpPr/>
          <p:nvPr/>
        </p:nvGrpSpPr>
        <p:grpSpPr>
          <a:xfrm>
            <a:off x="-36511" y="0"/>
            <a:ext cx="9217023" cy="6885384"/>
            <a:chOff x="-36511" y="0"/>
            <a:chExt cx="9217023" cy="6885384"/>
          </a:xfrm>
          <a:solidFill>
            <a:srgbClr val="2C6C4E"/>
          </a:solidFill>
        </p:grpSpPr>
        <p:sp>
          <p:nvSpPr>
            <p:cNvPr id="11" name="Rectangle 10"/>
            <p:cNvSpPr/>
            <p:nvPr/>
          </p:nvSpPr>
          <p:spPr>
            <a:xfrm rot="16200000">
              <a:off x="-3263179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-27853" y="648072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23380" y="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 rot="16200000">
              <a:off x="5549180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683568" y="1484784"/>
            <a:ext cx="7848872" cy="3384376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solidFill>
                  <a:srgbClr val="296749"/>
                </a:solidFill>
              </a:rPr>
              <a:t>	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18864" y="548680"/>
            <a:ext cx="8229600" cy="720080"/>
          </a:xfrm>
          <a:prstGeom prst="rect">
            <a:avLst/>
          </a:prstGeo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endParaRPr lang="en-NZ" sz="4000" dirty="0">
              <a:solidFill>
                <a:srgbClr val="2C6C4E"/>
              </a:solidFill>
              <a:effectLst/>
              <a:cs typeface="Bookman Old Style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0741581"/>
              </p:ext>
            </p:extLst>
          </p:nvPr>
        </p:nvGraphicFramePr>
        <p:xfrm>
          <a:off x="626812" y="5229200"/>
          <a:ext cx="2144988" cy="944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8438095" imgH="3723810" progId="Paint.Picture">
                  <p:embed/>
                </p:oleObj>
              </mc:Choice>
              <mc:Fallback>
                <p:oleObj name="Bitmap Image" r:id="rId2" imgW="8438095" imgH="3723810" progId="Paint.Picture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812" y="5229200"/>
                        <a:ext cx="2144988" cy="9447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12" descr="NZ Made Logo.tif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780" y="4797152"/>
            <a:ext cx="1629668" cy="162966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18864" y="548680"/>
            <a:ext cx="8085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3600" dirty="0">
                <a:solidFill>
                  <a:srgbClr val="296749"/>
                </a:solidFill>
                <a:latin typeface="+mj-lt"/>
                <a:cs typeface="Lucida Sans Unicode" pitchFamily="34" charset="0"/>
              </a:rPr>
              <a:t>SUSPECTED CAUSES OF DOD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71600" y="1556792"/>
            <a:ext cx="734481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NZ" sz="2400" b="1" dirty="0">
              <a:solidFill>
                <a:srgbClr val="296749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NZ" sz="2400" dirty="0">
                <a:solidFill>
                  <a:srgbClr val="296749"/>
                </a:solidFill>
              </a:rPr>
              <a:t>Trauma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NZ" sz="2400" dirty="0">
                <a:solidFill>
                  <a:srgbClr val="296749"/>
                </a:solidFill>
              </a:rPr>
              <a:t>Genetic predisposition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NZ" sz="2400" dirty="0">
                <a:solidFill>
                  <a:srgbClr val="296749"/>
                </a:solidFill>
              </a:rPr>
              <a:t>Restricted exercise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NZ" sz="2400" dirty="0">
                <a:solidFill>
                  <a:srgbClr val="296749"/>
                </a:solidFill>
              </a:rPr>
              <a:t>Forced exercise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NZ" sz="2400" dirty="0">
                <a:solidFill>
                  <a:srgbClr val="296749"/>
                </a:solidFill>
              </a:rPr>
              <a:t>Rapid growth rates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NZ" sz="2400" dirty="0">
                <a:solidFill>
                  <a:srgbClr val="296749"/>
                </a:solidFill>
              </a:rPr>
              <a:t>Excess body condition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NZ" sz="2400" dirty="0">
                <a:solidFill>
                  <a:srgbClr val="296749"/>
                </a:solidFill>
              </a:rPr>
              <a:t>Poor nutrition (pregnant mare and young horse)</a:t>
            </a:r>
          </a:p>
          <a:p>
            <a:r>
              <a:rPr lang="en-NZ" dirty="0">
                <a:solidFill>
                  <a:srgbClr val="296749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428182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6248" y="404664"/>
            <a:ext cx="8229600" cy="792088"/>
          </a:xfrm>
        </p:spPr>
        <p:txBody>
          <a:bodyPr>
            <a:normAutofit/>
          </a:bodyPr>
          <a:lstStyle/>
          <a:p>
            <a:r>
              <a:rPr lang="en-NZ" sz="3200" dirty="0">
                <a:solidFill>
                  <a:srgbClr val="2C6C4E"/>
                </a:solidFill>
                <a:effectLst/>
                <a:cs typeface="Bookman Old Style"/>
              </a:rPr>
              <a:t>Nutritional issues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840842" y="1412776"/>
            <a:ext cx="7187542" cy="4104456"/>
          </a:xfrm>
          <a:noFill/>
        </p:spPr>
        <p:txBody>
          <a:bodyPr>
            <a:normAutofit/>
          </a:bodyPr>
          <a:lstStyle/>
          <a:p>
            <a:pPr marL="342900" indent="-342900" algn="l">
              <a:buFont typeface="Arial" pitchFamily="34" charset="0"/>
              <a:buChar char="•"/>
            </a:pPr>
            <a:r>
              <a:rPr lang="en-US" sz="2400" dirty="0">
                <a:solidFill>
                  <a:srgbClr val="296749"/>
                </a:solidFill>
              </a:rPr>
              <a:t>Excess calorie intake: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sz="2000" dirty="0">
                <a:solidFill>
                  <a:srgbClr val="296749"/>
                </a:solidFill>
              </a:rPr>
              <a:t>Fast growth	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sz="2000" dirty="0">
                <a:solidFill>
                  <a:srgbClr val="296749"/>
                </a:solidFill>
              </a:rPr>
              <a:t>Excess body condition</a:t>
            </a:r>
            <a:endParaRPr lang="en-US" sz="2400" dirty="0">
              <a:solidFill>
                <a:srgbClr val="296749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>
                <a:solidFill>
                  <a:srgbClr val="296749"/>
                </a:solidFill>
              </a:rPr>
              <a:t>Mineral deficiencies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>
                <a:solidFill>
                  <a:srgbClr val="296749"/>
                </a:solidFill>
              </a:rPr>
              <a:t>Mineral excesses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>
                <a:solidFill>
                  <a:srgbClr val="296749"/>
                </a:solidFill>
              </a:rPr>
              <a:t>Mineral imbalances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>
                <a:solidFill>
                  <a:srgbClr val="296749"/>
                </a:solidFill>
              </a:rPr>
              <a:t>Key minerals Calcium, Phosphorous, Copper, Zinc.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>
                <a:solidFill>
                  <a:srgbClr val="296749"/>
                </a:solidFill>
              </a:rPr>
              <a:t>High carbohydrate feeds</a:t>
            </a:r>
            <a:r>
              <a:rPr lang="en-US" dirty="0">
                <a:solidFill>
                  <a:srgbClr val="296749"/>
                </a:solidFill>
              </a:rPr>
              <a:t>	</a:t>
            </a:r>
          </a:p>
          <a:p>
            <a:pPr marL="457200" indent="-457200" algn="l">
              <a:buClrTx/>
              <a:buFont typeface="Wingdings" pitchFamily="2" charset="2"/>
              <a:buChar char="§"/>
            </a:pPr>
            <a:endParaRPr lang="en-NZ" dirty="0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NZ" dirty="0"/>
          </a:p>
        </p:txBody>
      </p:sp>
      <p:grpSp>
        <p:nvGrpSpPr>
          <p:cNvPr id="9" name="Group 8"/>
          <p:cNvGrpSpPr/>
          <p:nvPr/>
        </p:nvGrpSpPr>
        <p:grpSpPr>
          <a:xfrm>
            <a:off x="-36511" y="0"/>
            <a:ext cx="9217023" cy="6885384"/>
            <a:chOff x="-36511" y="0"/>
            <a:chExt cx="9217023" cy="6885384"/>
          </a:xfrm>
          <a:solidFill>
            <a:srgbClr val="2C6C4E"/>
          </a:solidFill>
        </p:grpSpPr>
        <p:sp>
          <p:nvSpPr>
            <p:cNvPr id="11" name="Rectangle 10"/>
            <p:cNvSpPr/>
            <p:nvPr/>
          </p:nvSpPr>
          <p:spPr>
            <a:xfrm rot="16200000">
              <a:off x="-3263179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-27853" y="648072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23380" y="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 rot="16200000">
              <a:off x="5549180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333379"/>
              </p:ext>
            </p:extLst>
          </p:nvPr>
        </p:nvGraphicFramePr>
        <p:xfrm>
          <a:off x="626812" y="5229200"/>
          <a:ext cx="2144988" cy="944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8438095" imgH="3723810" progId="Paint.Picture">
                  <p:embed/>
                </p:oleObj>
              </mc:Choice>
              <mc:Fallback>
                <p:oleObj name="Bitmap Image" r:id="rId2" imgW="8438095" imgH="3723810" progId="Paint.Picture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812" y="5229200"/>
                        <a:ext cx="2144988" cy="9447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" name="Picture 18" descr="NZ Made Logo.tif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780" y="4797152"/>
            <a:ext cx="1629668" cy="1629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907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548680"/>
            <a:ext cx="8157592" cy="648072"/>
          </a:xfrm>
        </p:spPr>
        <p:txBody>
          <a:bodyPr>
            <a:normAutofit/>
          </a:bodyPr>
          <a:lstStyle/>
          <a:p>
            <a:r>
              <a:rPr lang="en-NZ" sz="3200" dirty="0">
                <a:solidFill>
                  <a:srgbClr val="2C6C4E"/>
                </a:solidFill>
                <a:effectLst/>
              </a:rPr>
              <a:t>Pregnant Mares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611560" y="1124744"/>
            <a:ext cx="7920880" cy="4248472"/>
          </a:xfrm>
        </p:spPr>
        <p:txBody>
          <a:bodyPr>
            <a:normAutofit fontScale="47500" lnSpcReduction="20000"/>
          </a:bodyPr>
          <a:lstStyle/>
          <a:p>
            <a:pPr algn="l">
              <a:buClrTx/>
            </a:pPr>
            <a:endParaRPr lang="en-NZ" sz="4000" dirty="0">
              <a:solidFill>
                <a:srgbClr val="2C6C4E"/>
              </a:solidFill>
            </a:endParaRPr>
          </a:p>
          <a:p>
            <a:pPr marL="1028700" lvl="1" indent="-571500" algn="l">
              <a:buClrTx/>
              <a:buFont typeface="Arial" pitchFamily="34" charset="0"/>
              <a:buChar char="•"/>
            </a:pPr>
            <a:r>
              <a:rPr lang="en-NZ" sz="5100" dirty="0">
                <a:solidFill>
                  <a:srgbClr val="2C6C4E"/>
                </a:solidFill>
              </a:rPr>
              <a:t>Early pregnancy minimal increase in nutritional demands </a:t>
            </a:r>
          </a:p>
          <a:p>
            <a:pPr marL="1028700" lvl="1" indent="-571500" algn="l">
              <a:buClrTx/>
              <a:buFont typeface="Arial" pitchFamily="34" charset="0"/>
              <a:buChar char="•"/>
            </a:pPr>
            <a:r>
              <a:rPr lang="en-NZ" sz="5100" dirty="0">
                <a:solidFill>
                  <a:srgbClr val="2C6C4E"/>
                </a:solidFill>
              </a:rPr>
              <a:t>Last trimester </a:t>
            </a:r>
            <a:r>
              <a:rPr lang="en-NZ" sz="5100" b="1" dirty="0">
                <a:solidFill>
                  <a:srgbClr val="2C6C4E"/>
                </a:solidFill>
              </a:rPr>
              <a:t>key</a:t>
            </a:r>
            <a:r>
              <a:rPr lang="en-NZ" sz="5100" dirty="0">
                <a:solidFill>
                  <a:srgbClr val="2C6C4E"/>
                </a:solidFill>
              </a:rPr>
              <a:t> period in broodmare nutrition</a:t>
            </a:r>
          </a:p>
          <a:p>
            <a:pPr marL="1943100" lvl="3" indent="-571500" algn="l">
              <a:buClrTx/>
              <a:buFont typeface="Arial" pitchFamily="34" charset="0"/>
              <a:buChar char="•"/>
            </a:pPr>
            <a:r>
              <a:rPr lang="en-NZ" sz="5100" dirty="0">
                <a:solidFill>
                  <a:srgbClr val="2C6C4E"/>
                </a:solidFill>
              </a:rPr>
              <a:t>Demonstrated in Copper research</a:t>
            </a:r>
          </a:p>
          <a:p>
            <a:pPr marL="1028700" lvl="1" indent="-571500" algn="l">
              <a:buClrTx/>
              <a:buFont typeface="Arial" pitchFamily="34" charset="0"/>
              <a:buChar char="•"/>
            </a:pPr>
            <a:r>
              <a:rPr lang="en-NZ" sz="5100" dirty="0">
                <a:solidFill>
                  <a:srgbClr val="2C6C4E"/>
                </a:solidFill>
              </a:rPr>
              <a:t>Very important to provide adequate mineral intake for foetal liver stores.</a:t>
            </a:r>
          </a:p>
          <a:p>
            <a:pPr marL="1028700" lvl="1" indent="-571500" algn="l">
              <a:buClrTx/>
              <a:buFont typeface="Arial" pitchFamily="34" charset="0"/>
              <a:buChar char="•"/>
            </a:pPr>
            <a:r>
              <a:rPr lang="en-NZ" sz="5100" dirty="0">
                <a:solidFill>
                  <a:srgbClr val="2C6C4E"/>
                </a:solidFill>
              </a:rPr>
              <a:t>Avoid excessively over weight mares</a:t>
            </a:r>
          </a:p>
          <a:p>
            <a:pPr algn="l">
              <a:buClrTx/>
            </a:pPr>
            <a:r>
              <a:rPr lang="en-NZ" sz="5100" dirty="0">
                <a:solidFill>
                  <a:srgbClr val="2C6C4E"/>
                </a:solidFill>
              </a:rPr>
              <a:t>	</a:t>
            </a:r>
          </a:p>
          <a:p>
            <a:pPr algn="l">
              <a:buClrTx/>
            </a:pPr>
            <a:r>
              <a:rPr lang="en-NZ" sz="3200" dirty="0">
                <a:solidFill>
                  <a:srgbClr val="000000"/>
                </a:solidFill>
              </a:rPr>
              <a:t>	</a:t>
            </a:r>
          </a:p>
          <a:p>
            <a:pPr algn="l">
              <a:buClrTx/>
            </a:pPr>
            <a:r>
              <a:rPr lang="en-NZ" sz="2400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NZ" dirty="0"/>
          </a:p>
        </p:txBody>
      </p:sp>
      <p:grpSp>
        <p:nvGrpSpPr>
          <p:cNvPr id="9" name="Group 8"/>
          <p:cNvGrpSpPr/>
          <p:nvPr/>
        </p:nvGrpSpPr>
        <p:grpSpPr>
          <a:xfrm>
            <a:off x="-36511" y="0"/>
            <a:ext cx="9217023" cy="6885384"/>
            <a:chOff x="-36511" y="0"/>
            <a:chExt cx="9217023" cy="6885384"/>
          </a:xfrm>
          <a:solidFill>
            <a:srgbClr val="2C6C4E"/>
          </a:solidFill>
        </p:grpSpPr>
        <p:sp>
          <p:nvSpPr>
            <p:cNvPr id="11" name="Rectangle 10"/>
            <p:cNvSpPr/>
            <p:nvPr/>
          </p:nvSpPr>
          <p:spPr>
            <a:xfrm rot="16200000">
              <a:off x="-3263179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-27853" y="648072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23380" y="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 rot="16200000">
              <a:off x="5549180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802624"/>
              </p:ext>
            </p:extLst>
          </p:nvPr>
        </p:nvGraphicFramePr>
        <p:xfrm>
          <a:off x="626812" y="5229200"/>
          <a:ext cx="2144988" cy="944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8438095" imgH="3723810" progId="Paint.Picture">
                  <p:embed/>
                </p:oleObj>
              </mc:Choice>
              <mc:Fallback>
                <p:oleObj name="Bitmap Image" r:id="rId2" imgW="8438095" imgH="3723810" progId="Paint.Picture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812" y="5229200"/>
                        <a:ext cx="2144988" cy="9447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12" descr="NZ Made Logo.tif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780" y="4797152"/>
            <a:ext cx="1629668" cy="1629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51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8155" y="620688"/>
            <a:ext cx="8202088" cy="576064"/>
          </a:xfrm>
        </p:spPr>
        <p:txBody>
          <a:bodyPr>
            <a:normAutofit fontScale="90000"/>
          </a:bodyPr>
          <a:lstStyle/>
          <a:p>
            <a:r>
              <a:rPr lang="en-NZ" sz="2400" dirty="0">
                <a:solidFill>
                  <a:srgbClr val="2C6C4E"/>
                </a:solidFill>
                <a:effectLst/>
              </a:rPr>
              <a:t>Practical application to minimise risk of DOD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NZ" dirty="0"/>
          </a:p>
        </p:txBody>
      </p:sp>
      <p:grpSp>
        <p:nvGrpSpPr>
          <p:cNvPr id="9" name="Group 8"/>
          <p:cNvGrpSpPr/>
          <p:nvPr/>
        </p:nvGrpSpPr>
        <p:grpSpPr>
          <a:xfrm>
            <a:off x="-36511" y="0"/>
            <a:ext cx="9217023" cy="6885384"/>
            <a:chOff x="-36511" y="0"/>
            <a:chExt cx="9217023" cy="6885384"/>
          </a:xfrm>
          <a:solidFill>
            <a:srgbClr val="2C6C4E"/>
          </a:solidFill>
        </p:grpSpPr>
        <p:sp>
          <p:nvSpPr>
            <p:cNvPr id="11" name="Rectangle 10"/>
            <p:cNvSpPr/>
            <p:nvPr/>
          </p:nvSpPr>
          <p:spPr>
            <a:xfrm rot="16200000">
              <a:off x="-3263179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-27853" y="648072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23380" y="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 rot="16200000">
              <a:off x="5549180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9314493"/>
              </p:ext>
            </p:extLst>
          </p:nvPr>
        </p:nvGraphicFramePr>
        <p:xfrm>
          <a:off x="626812" y="5229200"/>
          <a:ext cx="2144988" cy="944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8438095" imgH="3723810" progId="PBrush">
                  <p:embed/>
                </p:oleObj>
              </mc:Choice>
              <mc:Fallback>
                <p:oleObj name="Bitmap Image" r:id="rId2" imgW="8438095" imgH="3723810" progId="PBrush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812" y="5229200"/>
                        <a:ext cx="2144988" cy="9447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Picture 17" descr="NZ Made Logo.tif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575" y="4653136"/>
            <a:ext cx="1629668" cy="162966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11560" y="1484784"/>
            <a:ext cx="741682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sz="2400" b="1" dirty="0">
                <a:solidFill>
                  <a:srgbClr val="2C6C4E"/>
                </a:solidFill>
              </a:rPr>
              <a:t>Utilise: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NZ" sz="2400" dirty="0">
                <a:solidFill>
                  <a:srgbClr val="2C6C4E"/>
                </a:solidFill>
              </a:rPr>
              <a:t>Feeds formulated for pregnant mares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NZ" sz="2400" dirty="0">
                <a:solidFill>
                  <a:srgbClr val="2C6C4E"/>
                </a:solidFill>
              </a:rPr>
              <a:t>Feeds must be fed at recommended intakes.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NZ" sz="2400" dirty="0">
                <a:solidFill>
                  <a:srgbClr val="2C6C4E"/>
                </a:solidFill>
              </a:rPr>
              <a:t>Use concentrates for ‘good doers’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NZ" sz="2400" dirty="0">
                <a:solidFill>
                  <a:srgbClr val="2C6C4E"/>
                </a:solidFill>
              </a:rPr>
              <a:t>Adding random minerals to feeds can cause imbalances</a:t>
            </a:r>
            <a:r>
              <a:rPr lang="en-NZ" sz="2000" dirty="0">
                <a:solidFill>
                  <a:srgbClr val="2C6C4E"/>
                </a:solidFill>
              </a:rPr>
              <a:t>	</a:t>
            </a:r>
          </a:p>
          <a:p>
            <a:r>
              <a:rPr lang="en-NZ" sz="2000" dirty="0">
                <a:solidFill>
                  <a:srgbClr val="00000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417921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8154" y="548680"/>
            <a:ext cx="8229600" cy="576064"/>
          </a:xfrm>
        </p:spPr>
        <p:txBody>
          <a:bodyPr>
            <a:normAutofit/>
          </a:bodyPr>
          <a:lstStyle/>
          <a:p>
            <a:r>
              <a:rPr lang="en-NZ" sz="2400" dirty="0">
                <a:solidFill>
                  <a:srgbClr val="2C6C4E"/>
                </a:solidFill>
                <a:effectLst/>
              </a:rPr>
              <a:t>Foals from 3 months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899592" y="1196752"/>
            <a:ext cx="7594262" cy="4104456"/>
          </a:xfrm>
        </p:spPr>
        <p:txBody>
          <a:bodyPr>
            <a:normAutofit/>
          </a:bodyPr>
          <a:lstStyle/>
          <a:p>
            <a:pPr marL="571500" indent="-571500" algn="l">
              <a:buClrTx/>
              <a:buFont typeface="Arial" pitchFamily="34" charset="0"/>
              <a:buChar char="•"/>
            </a:pPr>
            <a:r>
              <a:rPr lang="en-NZ" sz="2200" dirty="0">
                <a:solidFill>
                  <a:srgbClr val="2C6C4E"/>
                </a:solidFill>
              </a:rPr>
              <a:t>Require adequate mineral intake</a:t>
            </a:r>
          </a:p>
          <a:p>
            <a:pPr marL="571500" indent="-571500" algn="l">
              <a:buClrTx/>
              <a:buFont typeface="Arial" pitchFamily="34" charset="0"/>
              <a:buChar char="•"/>
            </a:pPr>
            <a:r>
              <a:rPr lang="en-NZ" sz="2200" dirty="0">
                <a:solidFill>
                  <a:srgbClr val="2C6C4E"/>
                </a:solidFill>
              </a:rPr>
              <a:t>Balanced mineral intake</a:t>
            </a:r>
          </a:p>
          <a:p>
            <a:pPr marL="571500" indent="-571500" algn="l">
              <a:buClrTx/>
              <a:buFont typeface="Arial" pitchFamily="34" charset="0"/>
              <a:buChar char="•"/>
            </a:pPr>
            <a:r>
              <a:rPr lang="en-NZ" sz="2200" dirty="0">
                <a:solidFill>
                  <a:srgbClr val="2C6C4E"/>
                </a:solidFill>
              </a:rPr>
              <a:t>Quality proteins</a:t>
            </a:r>
          </a:p>
          <a:p>
            <a:pPr marL="571500" indent="-571500" algn="l">
              <a:buClrTx/>
              <a:buFont typeface="Arial" pitchFamily="34" charset="0"/>
              <a:buChar char="•"/>
            </a:pPr>
            <a:r>
              <a:rPr lang="en-NZ" sz="2200" dirty="0">
                <a:solidFill>
                  <a:srgbClr val="2C6C4E"/>
                </a:solidFill>
              </a:rPr>
              <a:t>Avoid confinement if possible</a:t>
            </a:r>
          </a:p>
          <a:p>
            <a:pPr marL="571500" indent="-571500" algn="l">
              <a:buClrTx/>
              <a:buFont typeface="Arial" pitchFamily="34" charset="0"/>
              <a:buChar char="•"/>
            </a:pPr>
            <a:r>
              <a:rPr lang="en-NZ" sz="2200" dirty="0">
                <a:solidFill>
                  <a:srgbClr val="2C6C4E"/>
                </a:solidFill>
              </a:rPr>
              <a:t>Avoid excessive growth rates </a:t>
            </a:r>
          </a:p>
          <a:p>
            <a:pPr marL="571500" indent="-571500" algn="l">
              <a:buClrTx/>
              <a:buFont typeface="Arial" pitchFamily="34" charset="0"/>
              <a:buChar char="•"/>
            </a:pPr>
            <a:r>
              <a:rPr lang="en-NZ" sz="2200" dirty="0">
                <a:solidFill>
                  <a:srgbClr val="2C6C4E"/>
                </a:solidFill>
              </a:rPr>
              <a:t>Introduce feed prior to weaning</a:t>
            </a:r>
          </a:p>
          <a:p>
            <a:pPr marL="571500" indent="-571500" algn="l">
              <a:buClrTx/>
              <a:buFont typeface="Arial" pitchFamily="34" charset="0"/>
              <a:buChar char="•"/>
            </a:pPr>
            <a:r>
              <a:rPr lang="en-NZ" sz="2200" dirty="0">
                <a:solidFill>
                  <a:srgbClr val="2C6C4E"/>
                </a:solidFill>
              </a:rPr>
              <a:t>Low GI feed option </a:t>
            </a:r>
          </a:p>
          <a:p>
            <a:pPr marL="1028700" lvl="1" indent="-571500" algn="l">
              <a:buClrTx/>
              <a:buFont typeface="Arial" pitchFamily="34" charset="0"/>
              <a:buChar char="•"/>
            </a:pPr>
            <a:r>
              <a:rPr lang="en-NZ" sz="1800" dirty="0">
                <a:solidFill>
                  <a:srgbClr val="2C6C4E"/>
                </a:solidFill>
              </a:rPr>
              <a:t>Research indicated a high glucose &amp; insulin response to concentrates associated with increase in OCD</a:t>
            </a:r>
          </a:p>
          <a:p>
            <a:pPr marL="1028700" lvl="1" indent="-571500" algn="l">
              <a:buClrTx/>
              <a:buFont typeface="Arial" pitchFamily="34" charset="0"/>
              <a:buChar char="•"/>
            </a:pPr>
            <a:r>
              <a:rPr lang="en-NZ" sz="1800" dirty="0">
                <a:solidFill>
                  <a:srgbClr val="2C6C4E"/>
                </a:solidFill>
              </a:rPr>
              <a:t>Ideally first feed the foal receives</a:t>
            </a:r>
          </a:p>
          <a:p>
            <a:pPr algn="l">
              <a:buClrTx/>
            </a:pPr>
            <a:endParaRPr lang="en-NZ" sz="2200" dirty="0">
              <a:solidFill>
                <a:srgbClr val="2C6C4E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NZ" dirty="0"/>
          </a:p>
        </p:txBody>
      </p:sp>
      <p:grpSp>
        <p:nvGrpSpPr>
          <p:cNvPr id="9" name="Group 8"/>
          <p:cNvGrpSpPr/>
          <p:nvPr/>
        </p:nvGrpSpPr>
        <p:grpSpPr>
          <a:xfrm>
            <a:off x="-36511" y="0"/>
            <a:ext cx="9217023" cy="6885384"/>
            <a:chOff x="-36511" y="0"/>
            <a:chExt cx="9217023" cy="6885384"/>
          </a:xfrm>
          <a:solidFill>
            <a:srgbClr val="2C6C4E"/>
          </a:solidFill>
        </p:grpSpPr>
        <p:sp>
          <p:nvSpPr>
            <p:cNvPr id="11" name="Rectangle 10"/>
            <p:cNvSpPr/>
            <p:nvPr/>
          </p:nvSpPr>
          <p:spPr>
            <a:xfrm rot="16200000">
              <a:off x="-3263179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-27853" y="648072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23380" y="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 rot="16200000">
              <a:off x="5549180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4739891"/>
              </p:ext>
            </p:extLst>
          </p:nvPr>
        </p:nvGraphicFramePr>
        <p:xfrm>
          <a:off x="626812" y="5229200"/>
          <a:ext cx="2144988" cy="944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3" imgW="8438095" imgH="3723810" progId="Paint.Picture">
                  <p:embed/>
                </p:oleObj>
              </mc:Choice>
              <mc:Fallback>
                <p:oleObj name="Bitmap Image" r:id="rId3" imgW="8438095" imgH="3723810" progId="Paint.Picture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812" y="5229200"/>
                        <a:ext cx="2144988" cy="9447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12" descr="NZ Made Logo.tif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780" y="4797152"/>
            <a:ext cx="1629668" cy="1629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296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1" y="548680"/>
            <a:ext cx="8030691" cy="761154"/>
          </a:xfrm>
        </p:spPr>
        <p:txBody>
          <a:bodyPr>
            <a:noAutofit/>
          </a:bodyPr>
          <a:lstStyle/>
          <a:p>
            <a:r>
              <a:rPr lang="en-NZ" sz="2400" dirty="0">
                <a:solidFill>
                  <a:srgbClr val="2C6C4E"/>
                </a:solidFill>
                <a:effectLst/>
              </a:rPr>
              <a:t>Practical application to minimise risk of DOD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575556" y="2636912"/>
            <a:ext cx="8028892" cy="3456384"/>
          </a:xfrm>
        </p:spPr>
        <p:txBody>
          <a:bodyPr>
            <a:noAutofit/>
          </a:bodyPr>
          <a:lstStyle/>
          <a:p>
            <a:pPr algn="l">
              <a:buClrTx/>
            </a:pPr>
            <a:endParaRPr lang="en-NZ" sz="2400" b="1" dirty="0">
              <a:solidFill>
                <a:srgbClr val="000000"/>
              </a:solidFill>
            </a:endParaRPr>
          </a:p>
          <a:p>
            <a:pPr marL="457200" indent="-457200" algn="l">
              <a:buClrTx/>
              <a:buFont typeface="Wingdings" charset="2"/>
              <a:buChar char="v"/>
            </a:pPr>
            <a:endParaRPr lang="en-NZ" sz="2600" b="1" dirty="0">
              <a:solidFill>
                <a:srgbClr val="000000"/>
              </a:solidFill>
            </a:endParaRPr>
          </a:p>
          <a:p>
            <a:pPr marL="457200" indent="-457200" algn="l">
              <a:buClrTx/>
              <a:buFont typeface="Wingdings" charset="2"/>
              <a:buChar char="v"/>
            </a:pPr>
            <a:endParaRPr lang="en-NZ" sz="2600" b="1" dirty="0">
              <a:solidFill>
                <a:srgbClr val="000000"/>
              </a:solidFill>
            </a:endParaRPr>
          </a:p>
          <a:p>
            <a:pPr marL="457200" indent="-457200" algn="l">
              <a:buClrTx/>
              <a:buFont typeface="Wingdings" charset="2"/>
              <a:buChar char="v"/>
            </a:pPr>
            <a:endParaRPr lang="en-NZ" sz="2600" b="1" dirty="0">
              <a:solidFill>
                <a:srgbClr val="000000"/>
              </a:solidFill>
            </a:endParaRPr>
          </a:p>
          <a:p>
            <a:pPr marL="457200" indent="-457200" algn="l">
              <a:buClrTx/>
              <a:buFont typeface="Wingdings" charset="2"/>
              <a:buChar char="v"/>
            </a:pPr>
            <a:endParaRPr lang="en-NZ" sz="2600" b="1" dirty="0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NZ" dirty="0"/>
          </a:p>
        </p:txBody>
      </p:sp>
      <p:grpSp>
        <p:nvGrpSpPr>
          <p:cNvPr id="9" name="Group 8"/>
          <p:cNvGrpSpPr/>
          <p:nvPr/>
        </p:nvGrpSpPr>
        <p:grpSpPr>
          <a:xfrm>
            <a:off x="-36511" y="0"/>
            <a:ext cx="9217023" cy="6885384"/>
            <a:chOff x="-36511" y="0"/>
            <a:chExt cx="9217023" cy="6885384"/>
          </a:xfrm>
          <a:solidFill>
            <a:srgbClr val="2C6C4E"/>
          </a:solidFill>
        </p:grpSpPr>
        <p:sp>
          <p:nvSpPr>
            <p:cNvPr id="11" name="Rectangle 10"/>
            <p:cNvSpPr/>
            <p:nvPr/>
          </p:nvSpPr>
          <p:spPr>
            <a:xfrm rot="16200000">
              <a:off x="-3263179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-27853" y="648072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23380" y="0"/>
              <a:ext cx="9144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 rot="16200000">
              <a:off x="5549180" y="3226668"/>
              <a:ext cx="6858000" cy="4046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8478755"/>
              </p:ext>
            </p:extLst>
          </p:nvPr>
        </p:nvGraphicFramePr>
        <p:xfrm>
          <a:off x="626812" y="5229200"/>
          <a:ext cx="2144988" cy="944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8438095" imgH="3723810" progId="PBrush">
                  <p:embed/>
                </p:oleObj>
              </mc:Choice>
              <mc:Fallback>
                <p:oleObj name="Bitmap Image" r:id="rId2" imgW="8438095" imgH="3723810" progId="PBrush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812" y="5229200"/>
                        <a:ext cx="2144988" cy="9447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Picture 17" descr="NZ Made Logo.tif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575" y="4653136"/>
            <a:ext cx="1629668" cy="162966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9552" y="1643896"/>
            <a:ext cx="756084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200" b="1" dirty="0">
                <a:solidFill>
                  <a:srgbClr val="2C6C4E"/>
                </a:solidFill>
              </a:rPr>
              <a:t>Utilise: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NZ" sz="2200" dirty="0">
                <a:solidFill>
                  <a:srgbClr val="2C6C4E"/>
                </a:solidFill>
              </a:rPr>
              <a:t>Feeds formulated for purpose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NZ" sz="2200" dirty="0">
                <a:solidFill>
                  <a:srgbClr val="2C6C4E"/>
                </a:solidFill>
              </a:rPr>
              <a:t>These will have appropriate mineral levels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NZ" sz="2200" dirty="0">
                <a:solidFill>
                  <a:srgbClr val="2C6C4E"/>
                </a:solidFill>
              </a:rPr>
              <a:t>These will include quality protein sources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NZ" sz="2200" dirty="0">
                <a:solidFill>
                  <a:srgbClr val="296749"/>
                </a:solidFill>
              </a:rPr>
              <a:t>Wean very good doers early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NZ" sz="2200" dirty="0">
                <a:solidFill>
                  <a:srgbClr val="296749"/>
                </a:solidFill>
              </a:rPr>
              <a:t>Concentrates for ‘good doing’ weanlings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NZ" sz="2200" dirty="0">
                <a:solidFill>
                  <a:srgbClr val="2C6C4E"/>
                </a:solidFill>
              </a:rPr>
              <a:t>Low GI Feeds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758608"/>
            <a:ext cx="3636370" cy="2428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16006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2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4041</TotalTime>
  <Words>491</Words>
  <Application>Microsoft Office PowerPoint</Application>
  <PresentationFormat>On-screen Show (4:3)</PresentationFormat>
  <Paragraphs>97</Paragraphs>
  <Slides>12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Book Antiqua</vt:lpstr>
      <vt:lpstr>Calibri</vt:lpstr>
      <vt:lpstr>Lucida Sans</vt:lpstr>
      <vt:lpstr>Wingdings</vt:lpstr>
      <vt:lpstr>Wingdings 2</vt:lpstr>
      <vt:lpstr>Wingdings 3</vt:lpstr>
      <vt:lpstr>Theme2</vt:lpstr>
      <vt:lpstr>Bitmap Image</vt:lpstr>
      <vt:lpstr> Nutrition for optimum development of the young horse</vt:lpstr>
      <vt:lpstr>Overview</vt:lpstr>
      <vt:lpstr>Developmental Orthopaedic  disease (DOD)</vt:lpstr>
      <vt:lpstr>PowerPoint Presentation</vt:lpstr>
      <vt:lpstr>Nutritional issues</vt:lpstr>
      <vt:lpstr>Pregnant Mares</vt:lpstr>
      <vt:lpstr>Practical application to minimise risk of DOD</vt:lpstr>
      <vt:lpstr>Foals from 3 months</vt:lpstr>
      <vt:lpstr>Practical application to minimise risk of DOD</vt:lpstr>
      <vt:lpstr>Weanlings 6-12 months- critical stage </vt:lpstr>
      <vt:lpstr>YEARLINGS –a safer time</vt:lpstr>
      <vt:lpstr>Summary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EQUINE NUTRITION</dc:title>
  <dc:creator>Rebecca Hudson</dc:creator>
  <cp:lastModifiedBy>John Mooney</cp:lastModifiedBy>
  <cp:revision>187</cp:revision>
  <cp:lastPrinted>2013-07-17T04:17:14Z</cp:lastPrinted>
  <dcterms:created xsi:type="dcterms:W3CDTF">2013-06-24T22:51:25Z</dcterms:created>
  <dcterms:modified xsi:type="dcterms:W3CDTF">2021-08-08T03:28:28Z</dcterms:modified>
</cp:coreProperties>
</file>