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7" r:id="rId2"/>
    <p:sldId id="270" r:id="rId3"/>
    <p:sldId id="259" r:id="rId4"/>
    <p:sldId id="269" r:id="rId5"/>
    <p:sldId id="271" r:id="rId6"/>
    <p:sldId id="272" r:id="rId7"/>
    <p:sldId id="273" r:id="rId8"/>
    <p:sldId id="267" r:id="rId9"/>
  </p:sldIdLst>
  <p:sldSz cx="12192000" cy="6858000"/>
  <p:notesSz cx="7102475" cy="9037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524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524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B91D5-6C7C-46EA-BFCF-687AD17602D6}" type="datetimeFigureOut">
              <a:rPr lang="en-NZ" smtClean="0"/>
              <a:t>2/08/2021</a:t>
            </a:fld>
            <a:endParaRPr lang="en-NZ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39788" y="1130300"/>
            <a:ext cx="5422900" cy="30495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349750"/>
            <a:ext cx="5683250" cy="35575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85200"/>
            <a:ext cx="3078163" cy="4524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585200"/>
            <a:ext cx="3078163" cy="4524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D36ACA-E9CE-46C7-8CB7-CA1275DB8123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664861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36ACA-E9CE-46C7-8CB7-CA1275DB8123}" type="slidenum">
              <a:rPr lang="en-NZ" smtClean="0"/>
              <a:t>2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26124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36ACA-E9CE-46C7-8CB7-CA1275DB8123}" type="slidenum">
              <a:rPr lang="en-NZ" smtClean="0"/>
              <a:t>3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382119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36ACA-E9CE-46C7-8CB7-CA1275DB8123}" type="slidenum">
              <a:rPr lang="en-NZ" smtClean="0"/>
              <a:t>4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24223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36ACA-E9CE-46C7-8CB7-CA1275DB8123}" type="slidenum">
              <a:rPr lang="en-NZ" smtClean="0"/>
              <a:t>5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040380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36ACA-E9CE-46C7-8CB7-CA1275DB8123}" type="slidenum">
              <a:rPr lang="en-NZ" smtClean="0"/>
              <a:t>6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564234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98F3A-03E0-4E88-A7B8-A3521C50C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E72F1D-9ED1-4ACC-B807-C4F133966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B5362-BFF5-4427-A84C-BD407D615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420F-3776-4886-893C-0DB39C8F914E}" type="datetimeFigureOut">
              <a:rPr lang="en-NZ" smtClean="0"/>
              <a:t>2/08/2021</a:t>
            </a:fld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A6C60-F448-4605-8900-BFC5F6EC2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CB7AB-6FFC-416B-A7F8-69EB24F7F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E2DF-12E9-478C-8FBF-6E75C8742813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910071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BA7DA-B726-4608-A387-D2B457A68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3EBA0D-34C1-4A1D-A5F2-79FAB257EB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43C5C-6C86-44C4-A7CB-D9E7442AD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420F-3776-4886-893C-0DB39C8F914E}" type="datetimeFigureOut">
              <a:rPr lang="en-NZ" smtClean="0"/>
              <a:t>2/08/2021</a:t>
            </a:fld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95524-57CC-4319-83B5-57838D832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AB2A79-0EAC-4A73-8C0D-DAEA3AE3B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E2DF-12E9-478C-8FBF-6E75C8742813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874907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881CBE-AC85-46DE-BD40-F8284C169A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D6371F-6E03-4DA4-991D-7AAA0E592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5FAE6-D651-4762-ACF7-E0C223EB9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420F-3776-4886-893C-0DB39C8F914E}" type="datetimeFigureOut">
              <a:rPr lang="en-NZ" smtClean="0"/>
              <a:t>2/08/2021</a:t>
            </a:fld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45208-A330-4AE3-BE69-6AC019E43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AE8BA9-0C6F-4C00-AA4E-E8C7FB540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E2DF-12E9-478C-8FBF-6E75C8742813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253500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EBD35-47CB-4CBA-9D1A-9221EF72A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67B3E-FB94-42C6-9C53-12852DB2BC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421DC-90DD-4F2D-9BE5-BEF71DC55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420F-3776-4886-893C-0DB39C8F914E}" type="datetimeFigureOut">
              <a:rPr lang="en-NZ" smtClean="0"/>
              <a:t>2/08/2021</a:t>
            </a:fld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037C1C-0426-4D59-9FE1-7B425A26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021F1-8B51-4AB5-8859-3E37FB78D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E2DF-12E9-478C-8FBF-6E75C8742813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770456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FDC8A-AF37-4BC7-9A5F-A4A652A73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58F47B-5541-4EAC-9BA1-4F710A6EEC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7439D-A074-4D7C-BCD8-791876776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420F-3776-4886-893C-0DB39C8F914E}" type="datetimeFigureOut">
              <a:rPr lang="en-NZ" smtClean="0"/>
              <a:t>2/08/2021</a:t>
            </a:fld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0377D-80A4-44C2-BAE8-69E8DEC90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6D3414-7A50-437C-998E-33D2322CA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E2DF-12E9-478C-8FBF-6E75C8742813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555482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B618B-FE7B-445B-B89A-F1B458638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79248-135B-4E9E-97E7-259E76C3DE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7295C4-996F-4C12-9EBF-D169463E4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DE8B9-1673-4334-BA76-104640D61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420F-3776-4886-893C-0DB39C8F914E}" type="datetimeFigureOut">
              <a:rPr lang="en-NZ" smtClean="0"/>
              <a:t>2/08/2021</a:t>
            </a:fld>
            <a:endParaRPr lang="en-NZ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BD8604-F518-4C65-8F98-C60CF1DB3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03ADD-066D-4327-A018-E81FB043F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E2DF-12E9-478C-8FBF-6E75C8742813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60595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F0DB0-2EAB-47B6-B9B8-44A51AB75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C89E0-F65B-476D-A0C1-7A38C8AF3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16592C-6DAE-4DC6-9230-9E47BBFE76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2B8058-3F7B-49DD-A42E-1DC3F779FE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B52D-28C6-4A5D-B9EE-DC282EE21C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563312-FC47-4571-8CF5-24FAA330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420F-3776-4886-893C-0DB39C8F914E}" type="datetimeFigureOut">
              <a:rPr lang="en-NZ" smtClean="0"/>
              <a:t>2/08/2021</a:t>
            </a:fld>
            <a:endParaRPr lang="en-NZ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1FA4E9-A1BD-4E9E-8F40-CA0ACEEDD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968BA7-5389-467D-A2B8-81B0EDAD1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E2DF-12E9-478C-8FBF-6E75C8742813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47069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B05DC-0E6D-472B-B6FF-C1E432ECA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A27372-184E-40CE-8CF4-DEAA475F3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420F-3776-4886-893C-0DB39C8F914E}" type="datetimeFigureOut">
              <a:rPr lang="en-NZ" smtClean="0"/>
              <a:t>2/08/2021</a:t>
            </a:fld>
            <a:endParaRPr lang="en-NZ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70AE4F-0A67-460C-A8E3-574AC8229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E23D8-4B5B-4FC4-9697-5240B33D1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E2DF-12E9-478C-8FBF-6E75C8742813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190786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D61CA7-47BE-419F-8262-9B810EE0F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420F-3776-4886-893C-0DB39C8F914E}" type="datetimeFigureOut">
              <a:rPr lang="en-NZ" smtClean="0"/>
              <a:t>2/08/2021</a:t>
            </a:fld>
            <a:endParaRPr lang="en-NZ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B6B991-E33E-423E-9F83-410A24AF4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FFFE85-BEB2-4C6D-ACA8-A7E54A77F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E2DF-12E9-478C-8FBF-6E75C8742813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645791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83D16-A930-4D3E-AB3D-6BFF739E1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13AF7-7745-4E8E-B235-D332B29A8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FA83D9-7CF8-47F9-9D5C-52A392FB36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AA3F59-D205-48F9-841F-28901E4BC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420F-3776-4886-893C-0DB39C8F914E}" type="datetimeFigureOut">
              <a:rPr lang="en-NZ" smtClean="0"/>
              <a:t>2/08/2021</a:t>
            </a:fld>
            <a:endParaRPr lang="en-NZ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BDE1B-046B-4BC0-B1A6-AC17A2E88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C8206D-86D0-4EDE-AD33-C04672D08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E2DF-12E9-478C-8FBF-6E75C8742813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271311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87F82-7578-4EEE-B3BC-274BAFC24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4916CC-F09D-4A48-B6DC-165363339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691B13-409A-4F6A-B6D1-063C436AF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7A92DE-F39E-4E9B-B967-592D3AB35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420F-3776-4886-893C-0DB39C8F914E}" type="datetimeFigureOut">
              <a:rPr lang="en-NZ" smtClean="0"/>
              <a:t>2/08/2021</a:t>
            </a:fld>
            <a:endParaRPr lang="en-NZ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2681A-8B93-4AF7-9555-29C9278A6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088592-2048-4091-8F16-B3500B357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E2DF-12E9-478C-8FBF-6E75C8742813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35196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F6A76F-E69F-41BF-AD12-10751B6B3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B21-D2BD-494A-87DB-2149C05572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B9B1B-F8FB-4403-AF8E-DBB39D0FFB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4420F-3776-4886-893C-0DB39C8F914E}" type="datetimeFigureOut">
              <a:rPr lang="en-NZ" smtClean="0"/>
              <a:t>2/08/2021</a:t>
            </a:fld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E3CD2-EA0B-40B4-9B8F-E0FE62ADF8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EFB21-C118-497C-9A15-2244231DE0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2E2DF-12E9-478C-8FBF-6E75C8742813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25015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horse running in a field&#10;&#10;Description automatically generated with low confidence">
            <a:extLst>
              <a:ext uri="{FF2B5EF4-FFF2-40B4-BE49-F238E27FC236}">
                <a16:creationId xmlns:a16="http://schemas.microsoft.com/office/drawing/2014/main" id="{782C4DA6-B276-498F-9754-76F1BDBFCA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0" b="181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93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42A153-CD91-498D-BFB6-4BCA595F3AA2}"/>
              </a:ext>
            </a:extLst>
          </p:cNvPr>
          <p:cNvSpPr/>
          <p:nvPr/>
        </p:nvSpPr>
        <p:spPr>
          <a:xfrm>
            <a:off x="101081" y="106220"/>
            <a:ext cx="11989835" cy="6662056"/>
          </a:xfrm>
          <a:prstGeom prst="rect">
            <a:avLst/>
          </a:prstGeom>
          <a:solidFill>
            <a:schemeClr val="bg1"/>
          </a:solidFill>
          <a:ln w="317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EC82A-3A8A-4B7F-9725-9FF52B0F3AB7}"/>
              </a:ext>
            </a:extLst>
          </p:cNvPr>
          <p:cNvSpPr txBox="1"/>
          <p:nvPr/>
        </p:nvSpPr>
        <p:spPr>
          <a:xfrm>
            <a:off x="404557" y="621299"/>
            <a:ext cx="1168635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NZ" sz="3600" dirty="0">
                <a:solidFill>
                  <a:schemeClr val="bg1">
                    <a:lumMod val="50000"/>
                  </a:schemeClr>
                </a:solidFill>
              </a:rPr>
              <a:t>                             </a:t>
            </a:r>
            <a:r>
              <a:rPr lang="en-NZ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ANDOVER HALL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6F76D5-DCE1-4641-AB00-9CF285B47626}"/>
              </a:ext>
            </a:extLst>
          </p:cNvPr>
          <p:cNvSpPr txBox="1"/>
          <p:nvPr/>
        </p:nvSpPr>
        <p:spPr>
          <a:xfrm>
            <a:off x="3349702" y="1920214"/>
            <a:ext cx="8581887" cy="4610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NZ" sz="2200" dirty="0"/>
              <a:t>Sire of 12 millionaires worldwide including the $3,000,000+ earning Horses of the Year, Nuncio and Donato Hanover</a:t>
            </a: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NZ" sz="2200" dirty="0"/>
              <a:t>Dam is in both the US &amp; Canadian Halls of Fame; his pedigree page features Angus Hall, Conway Hall, Emilie Cas El, Trixton, Cameron Hall, Cantab Hall, E L Titan, 2020 US 2YO Trotting Colt of the Year Venerate…</a:t>
            </a: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NZ" sz="2200" dirty="0"/>
              <a:t>Sire of the multiple Group 1 winner &amp; 2019 Australian 2YO Trotting Filly of the Year Jaxnme, plus top juveniles Is That A Bid &amp; Andover Sun</a:t>
            </a: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NZ" sz="2200" dirty="0"/>
              <a:t>In 2021, sire of quality NZ performers American Pride, Anditover, Andoverlov and Andy Hall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60E89E-D7C2-43DA-A833-6B7AB91C32AE}"/>
              </a:ext>
            </a:extLst>
          </p:cNvPr>
          <p:cNvSpPr txBox="1"/>
          <p:nvPr/>
        </p:nvSpPr>
        <p:spPr>
          <a:xfrm>
            <a:off x="101081" y="89724"/>
            <a:ext cx="11989835" cy="40011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81000">
                <a:srgbClr val="C00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en-NZ" sz="2000" b="1" dirty="0">
                <a:solidFill>
                  <a:schemeClr val="bg1"/>
                </a:solidFill>
              </a:rPr>
              <a:t>AN INTERNATIONAL TROTTING SIRING COLOSSUS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2413E8-3F8E-401C-ABB9-FA5BEF450D23}"/>
              </a:ext>
            </a:extLst>
          </p:cNvPr>
          <p:cNvSpPr txBox="1"/>
          <p:nvPr/>
        </p:nvSpPr>
        <p:spPr>
          <a:xfrm>
            <a:off x="85255" y="3403216"/>
            <a:ext cx="2898316" cy="369332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NZ" dirty="0">
                <a:solidFill>
                  <a:schemeClr val="bg1"/>
                </a:solidFill>
              </a:rPr>
              <a:t>$4,000 + gst POLF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9EE304-FA76-4FAC-B3A8-48383B365DD5}"/>
              </a:ext>
            </a:extLst>
          </p:cNvPr>
          <p:cNvCxnSpPr>
            <a:cxnSpLocks/>
          </p:cNvCxnSpPr>
          <p:nvPr/>
        </p:nvCxnSpPr>
        <p:spPr>
          <a:xfrm>
            <a:off x="2999398" y="1212328"/>
            <a:ext cx="909151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09B44AD-E178-4CA3-B221-5D30FB3BC170}"/>
              </a:ext>
            </a:extLst>
          </p:cNvPr>
          <p:cNvSpPr txBox="1"/>
          <p:nvPr/>
        </p:nvSpPr>
        <p:spPr>
          <a:xfrm>
            <a:off x="3415004" y="1394224"/>
            <a:ext cx="8675911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b="1" dirty="0">
                <a:solidFill>
                  <a:schemeClr val="bg1"/>
                </a:solidFill>
              </a:rPr>
              <a:t>FROM TROTTING’S GREATEST MODERN DAY MATERNAL FAMILY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46FCCE-E910-4505-AE50-C253E4D41B7D}"/>
              </a:ext>
            </a:extLst>
          </p:cNvPr>
          <p:cNvSpPr txBox="1"/>
          <p:nvPr/>
        </p:nvSpPr>
        <p:spPr>
          <a:xfrm>
            <a:off x="85255" y="5817295"/>
            <a:ext cx="30892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b="1" dirty="0"/>
              <a:t>Is That A Bid </a:t>
            </a:r>
            <a:r>
              <a:rPr lang="en-NZ" sz="1600" dirty="0"/>
              <a:t>– dual Group 1 winner, including the 2020 Vicbred Super Series 3YO Final</a:t>
            </a:r>
          </a:p>
        </p:txBody>
      </p:sp>
      <p:pic>
        <p:nvPicPr>
          <p:cNvPr id="11" name="Picture 10" descr="A horse with a rope around its neck&#10;&#10;Description automatically generated with low confidence">
            <a:extLst>
              <a:ext uri="{FF2B5EF4-FFF2-40B4-BE49-F238E27FC236}">
                <a16:creationId xmlns:a16="http://schemas.microsoft.com/office/drawing/2014/main" id="{F319DAA7-02CD-4C49-A6EC-CF3563E11D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99" y="512742"/>
            <a:ext cx="1985676" cy="2822497"/>
          </a:xfrm>
          <a:prstGeom prst="rect">
            <a:avLst/>
          </a:prstGeom>
        </p:spPr>
      </p:pic>
      <p:pic>
        <p:nvPicPr>
          <p:cNvPr id="8" name="Picture 7" descr="A picture containing text, horse, drawn, outdoor&#10;&#10;Description automatically generated">
            <a:extLst>
              <a:ext uri="{FF2B5EF4-FFF2-40B4-BE49-F238E27FC236}">
                <a16:creationId xmlns:a16="http://schemas.microsoft.com/office/drawing/2014/main" id="{8E09961D-3330-43E9-BE20-D70FAED8CB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2" y="4048252"/>
            <a:ext cx="2979470" cy="178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392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42A153-CD91-498D-BFB6-4BCA595F3AA2}"/>
              </a:ext>
            </a:extLst>
          </p:cNvPr>
          <p:cNvSpPr/>
          <p:nvPr/>
        </p:nvSpPr>
        <p:spPr>
          <a:xfrm>
            <a:off x="101081" y="106220"/>
            <a:ext cx="11989835" cy="6662056"/>
          </a:xfrm>
          <a:prstGeom prst="rect">
            <a:avLst/>
          </a:prstGeom>
          <a:solidFill>
            <a:schemeClr val="bg1"/>
          </a:solidFill>
          <a:ln w="317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EC82A-3A8A-4B7F-9725-9FF52B0F3AB7}"/>
              </a:ext>
            </a:extLst>
          </p:cNvPr>
          <p:cNvSpPr txBox="1"/>
          <p:nvPr/>
        </p:nvSpPr>
        <p:spPr>
          <a:xfrm>
            <a:off x="404557" y="621299"/>
            <a:ext cx="1168635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NZ" sz="3600" dirty="0">
                <a:solidFill>
                  <a:schemeClr val="bg1">
                    <a:lumMod val="50000"/>
                  </a:schemeClr>
                </a:solidFill>
              </a:rPr>
              <a:t>                             </a:t>
            </a:r>
            <a:r>
              <a:rPr lang="en-NZ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CREATINE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6F76D5-DCE1-4641-AB00-9CF285B47626}"/>
              </a:ext>
            </a:extLst>
          </p:cNvPr>
          <p:cNvSpPr txBox="1"/>
          <p:nvPr/>
        </p:nvSpPr>
        <p:spPr>
          <a:xfrm>
            <a:off x="3349702" y="1920214"/>
            <a:ext cx="8581887" cy="5147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NZ" sz="2300" dirty="0"/>
              <a:t>An outstanding racehorse, Creatine won US Grand Circuit races every season from the age of two through to five</a:t>
            </a: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NZ" sz="2300" dirty="0"/>
              <a:t>A Breeders Crown champion &amp; multiple European Group 1 winner</a:t>
            </a: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NZ" sz="2300" dirty="0"/>
              <a:t>Off to a strong start with his first down-under crop, with multiple 2yo winners in both NZ and Australia (6 winners from 8 starters)</a:t>
            </a: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NZ" sz="2300" dirty="0"/>
              <a:t>Second crop yearlings sold up to $60,000 in 2021 and averaged more than 8x his service fee across the major Australasian sales</a:t>
            </a: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NZ" sz="2300" dirty="0"/>
              <a:t>Produced both Grand Circuit &amp; Sires Stakes division winners from his first North American crop (3YOs in 2021)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N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60E89E-D7C2-43DA-A833-6B7AB91C32AE}"/>
              </a:ext>
            </a:extLst>
          </p:cNvPr>
          <p:cNvSpPr txBox="1"/>
          <p:nvPr/>
        </p:nvSpPr>
        <p:spPr>
          <a:xfrm>
            <a:off x="101081" y="89724"/>
            <a:ext cx="11989835" cy="40011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81000">
                <a:srgbClr val="C00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en-NZ" sz="2000" b="1" dirty="0">
                <a:solidFill>
                  <a:schemeClr val="bg1"/>
                </a:solidFill>
              </a:rPr>
              <a:t>ONE OF THE BEST CREDENTIALLED TROTTING STALLIONS EVER TO STAND IN AUSTRALASIA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2413E8-3F8E-401C-ABB9-FA5BEF450D23}"/>
              </a:ext>
            </a:extLst>
          </p:cNvPr>
          <p:cNvSpPr txBox="1"/>
          <p:nvPr/>
        </p:nvSpPr>
        <p:spPr>
          <a:xfrm>
            <a:off x="101082" y="2922875"/>
            <a:ext cx="2898316" cy="369332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NZ" dirty="0">
                <a:solidFill>
                  <a:schemeClr val="bg1"/>
                </a:solidFill>
              </a:rPr>
              <a:t>$3,000 + gst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9EE304-FA76-4FAC-B3A8-48383B365DD5}"/>
              </a:ext>
            </a:extLst>
          </p:cNvPr>
          <p:cNvCxnSpPr>
            <a:cxnSpLocks/>
          </p:cNvCxnSpPr>
          <p:nvPr/>
        </p:nvCxnSpPr>
        <p:spPr>
          <a:xfrm>
            <a:off x="2999398" y="1212328"/>
            <a:ext cx="909151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Picture 11" descr="A brown horse&#10;&#10;Description automatically generated">
            <a:extLst>
              <a:ext uri="{FF2B5EF4-FFF2-40B4-BE49-F238E27FC236}">
                <a16:creationId xmlns:a16="http://schemas.microsoft.com/office/drawing/2014/main" id="{81D9C94F-47ED-48FC-9F2F-ABF32213E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11" y="506330"/>
            <a:ext cx="2775783" cy="23274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09B44AD-E178-4CA3-B221-5D30FB3BC170}"/>
              </a:ext>
            </a:extLst>
          </p:cNvPr>
          <p:cNvSpPr txBox="1"/>
          <p:nvPr/>
        </p:nvSpPr>
        <p:spPr>
          <a:xfrm>
            <a:off x="3415004" y="1394224"/>
            <a:ext cx="8675911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b="1" dirty="0">
                <a:solidFill>
                  <a:schemeClr val="bg1"/>
                </a:solidFill>
              </a:rPr>
              <a:t>NO DOWN-UNDER FRESH SEMEN TROTTING SIRE HAS GONE FASTER, NOR EARNED MORE</a:t>
            </a:r>
          </a:p>
        </p:txBody>
      </p:sp>
      <p:pic>
        <p:nvPicPr>
          <p:cNvPr id="8" name="Picture 7" descr="A horse pulling a cart&#10;&#10;Description automatically generated with low confidence">
            <a:extLst>
              <a:ext uri="{FF2B5EF4-FFF2-40B4-BE49-F238E27FC236}">
                <a16:creationId xmlns:a16="http://schemas.microsoft.com/office/drawing/2014/main" id="{B41CD4DA-3110-4AB2-849B-70777510BF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5" y="3875672"/>
            <a:ext cx="3089295" cy="18574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46FCCE-E910-4505-AE50-C253E4D41B7D}"/>
              </a:ext>
            </a:extLst>
          </p:cNvPr>
          <p:cNvSpPr txBox="1"/>
          <p:nvPr/>
        </p:nvSpPr>
        <p:spPr>
          <a:xfrm>
            <a:off x="85255" y="5733111"/>
            <a:ext cx="30892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b="1" dirty="0"/>
              <a:t>Take All Comers </a:t>
            </a:r>
            <a:r>
              <a:rPr lang="en-NZ" sz="1600" dirty="0"/>
              <a:t>– Bluegrass Stakes winner and the fastest 2yo trotting gelding in North America in 2020</a:t>
            </a:r>
          </a:p>
        </p:txBody>
      </p:sp>
    </p:spTree>
    <p:extLst>
      <p:ext uri="{BB962C8B-B14F-4D97-AF65-F5344CB8AC3E}">
        <p14:creationId xmlns:p14="http://schemas.microsoft.com/office/powerpoint/2010/main" val="388452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42A153-CD91-498D-BFB6-4BCA595F3AA2}"/>
              </a:ext>
            </a:extLst>
          </p:cNvPr>
          <p:cNvSpPr/>
          <p:nvPr/>
        </p:nvSpPr>
        <p:spPr>
          <a:xfrm>
            <a:off x="101081" y="106220"/>
            <a:ext cx="11989835" cy="6662056"/>
          </a:xfrm>
          <a:prstGeom prst="rect">
            <a:avLst/>
          </a:prstGeom>
          <a:solidFill>
            <a:schemeClr val="bg1"/>
          </a:solidFill>
          <a:ln w="317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EC82A-3A8A-4B7F-9725-9FF52B0F3AB7}"/>
              </a:ext>
            </a:extLst>
          </p:cNvPr>
          <p:cNvSpPr txBox="1"/>
          <p:nvPr/>
        </p:nvSpPr>
        <p:spPr>
          <a:xfrm>
            <a:off x="404557" y="621299"/>
            <a:ext cx="1168635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NZ" sz="3600" dirty="0">
                <a:solidFill>
                  <a:schemeClr val="bg1">
                    <a:lumMod val="50000"/>
                  </a:schemeClr>
                </a:solidFill>
              </a:rPr>
              <a:t>                             </a:t>
            </a:r>
            <a:r>
              <a:rPr lang="en-NZ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FATHER PATRICK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6F76D5-DCE1-4641-AB00-9CF285B47626}"/>
              </a:ext>
            </a:extLst>
          </p:cNvPr>
          <p:cNvSpPr txBox="1"/>
          <p:nvPr/>
        </p:nvSpPr>
        <p:spPr>
          <a:xfrm>
            <a:off x="3272612" y="1920214"/>
            <a:ext cx="8658978" cy="4815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NZ" sz="2300" dirty="0"/>
              <a:t>A multiple world champion &amp; US 2YO &amp; 3YO Trotting Colt of the Year</a:t>
            </a: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NZ" sz="2300" dirty="0"/>
              <a:t>Already the sire of six Group 1 performers from his first crop of 38 live foals, including the Group 1 winners Sangreal and Have No Fear</a:t>
            </a: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NZ" sz="2300" dirty="0"/>
              <a:t>One of today’s most commercial stallions – sire of the most expensive standardbred yearling ever sold (US$1.1million); the highest priced trotting yearling in AUS history ($170,000) &amp; was the leading sire at the 2021 NZB Sale of Trotters, selling up to $120,000</a:t>
            </a: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NZ" sz="2300" dirty="0"/>
              <a:t>Produced two $1,000,000+ earning US 3YO Male Trotters of the Year from his first two North American crops – Greenshoe &amp; Amigo Volo</a:t>
            </a:r>
            <a:endParaRPr lang="en-N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60E89E-D7C2-43DA-A833-6B7AB91C32AE}"/>
              </a:ext>
            </a:extLst>
          </p:cNvPr>
          <p:cNvSpPr txBox="1"/>
          <p:nvPr/>
        </p:nvSpPr>
        <p:spPr>
          <a:xfrm>
            <a:off x="101081" y="89724"/>
            <a:ext cx="11989835" cy="40011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81000">
                <a:srgbClr val="C00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en-NZ" sz="2000" b="1" dirty="0">
                <a:solidFill>
                  <a:schemeClr val="bg1"/>
                </a:solidFill>
              </a:rPr>
              <a:t>THE BEST TROTTER OF HIS GENERATION AND AN EMERGING SIRING POWERHOUSE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2413E8-3F8E-401C-ABB9-FA5BEF450D23}"/>
              </a:ext>
            </a:extLst>
          </p:cNvPr>
          <p:cNvSpPr txBox="1"/>
          <p:nvPr/>
        </p:nvSpPr>
        <p:spPr>
          <a:xfrm>
            <a:off x="101082" y="2989189"/>
            <a:ext cx="2898316" cy="369332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NZ" dirty="0">
                <a:solidFill>
                  <a:schemeClr val="bg1"/>
                </a:solidFill>
              </a:rPr>
              <a:t>$9,000 + gst POLF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9EE304-FA76-4FAC-B3A8-48383B365DD5}"/>
              </a:ext>
            </a:extLst>
          </p:cNvPr>
          <p:cNvCxnSpPr>
            <a:cxnSpLocks/>
          </p:cNvCxnSpPr>
          <p:nvPr/>
        </p:nvCxnSpPr>
        <p:spPr>
          <a:xfrm>
            <a:off x="2999398" y="1212328"/>
            <a:ext cx="909151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09B44AD-E178-4CA3-B221-5D30FB3BC170}"/>
              </a:ext>
            </a:extLst>
          </p:cNvPr>
          <p:cNvSpPr txBox="1"/>
          <p:nvPr/>
        </p:nvSpPr>
        <p:spPr>
          <a:xfrm>
            <a:off x="3415004" y="1394224"/>
            <a:ext cx="8675911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b="1" dirty="0">
                <a:solidFill>
                  <a:schemeClr val="bg1"/>
                </a:solidFill>
              </a:rPr>
              <a:t>A RECORD BREAKING YEARLING SALES SIRE IN BOTH HEMISPHERES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156416-1463-4C77-805C-7EAC10D6D770}"/>
              </a:ext>
            </a:extLst>
          </p:cNvPr>
          <p:cNvSpPr txBox="1"/>
          <p:nvPr/>
        </p:nvSpPr>
        <p:spPr>
          <a:xfrm>
            <a:off x="101080" y="5752613"/>
            <a:ext cx="283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b="1" dirty="0"/>
              <a:t>Sangreal </a:t>
            </a:r>
            <a:r>
              <a:rPr lang="en-NZ" sz="1600" dirty="0"/>
              <a:t>– 2020 Group 1 Australasian Breeders Crown 2YO Trotting Fillies Final winner</a:t>
            </a:r>
          </a:p>
        </p:txBody>
      </p:sp>
      <p:pic>
        <p:nvPicPr>
          <p:cNvPr id="10" name="Picture 9" descr="A picture containing horse, brown, outdoor, mammal&#10;&#10;Description automatically generated">
            <a:extLst>
              <a:ext uri="{FF2B5EF4-FFF2-40B4-BE49-F238E27FC236}">
                <a16:creationId xmlns:a16="http://schemas.microsoft.com/office/drawing/2014/main" id="{9178FA5B-1E13-4941-BDB2-5F53A848C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74" y="498814"/>
            <a:ext cx="2461118" cy="2352828"/>
          </a:xfrm>
          <a:prstGeom prst="rect">
            <a:avLst/>
          </a:prstGeom>
        </p:spPr>
      </p:pic>
      <p:pic>
        <p:nvPicPr>
          <p:cNvPr id="11" name="Picture 10" descr="A picture containing grass, outdoor, horse, ground&#10;&#10;Description automatically generated">
            <a:extLst>
              <a:ext uri="{FF2B5EF4-FFF2-40B4-BE49-F238E27FC236}">
                <a16:creationId xmlns:a16="http://schemas.microsoft.com/office/drawing/2014/main" id="{B32BBC51-6ABB-4D26-8E67-8625562C11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8" y="3501562"/>
            <a:ext cx="3012207" cy="226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46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42A153-CD91-498D-BFB6-4BCA595F3AA2}"/>
              </a:ext>
            </a:extLst>
          </p:cNvPr>
          <p:cNvSpPr/>
          <p:nvPr/>
        </p:nvSpPr>
        <p:spPr>
          <a:xfrm>
            <a:off x="101081" y="106220"/>
            <a:ext cx="11989835" cy="6662056"/>
          </a:xfrm>
          <a:prstGeom prst="rect">
            <a:avLst/>
          </a:prstGeom>
          <a:solidFill>
            <a:schemeClr val="bg1"/>
          </a:solidFill>
          <a:ln w="317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EC82A-3A8A-4B7F-9725-9FF52B0F3AB7}"/>
              </a:ext>
            </a:extLst>
          </p:cNvPr>
          <p:cNvSpPr txBox="1"/>
          <p:nvPr/>
        </p:nvSpPr>
        <p:spPr>
          <a:xfrm>
            <a:off x="404557" y="621299"/>
            <a:ext cx="1168635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NZ" sz="3600" dirty="0">
                <a:solidFill>
                  <a:schemeClr val="bg1">
                    <a:lumMod val="50000"/>
                  </a:schemeClr>
                </a:solidFill>
              </a:rPr>
              <a:t>                             </a:t>
            </a:r>
            <a:r>
              <a:rPr lang="en-NZ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MARCOOLA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6F76D5-DCE1-4641-AB00-9CF285B47626}"/>
              </a:ext>
            </a:extLst>
          </p:cNvPr>
          <p:cNvSpPr txBox="1"/>
          <p:nvPr/>
        </p:nvSpPr>
        <p:spPr>
          <a:xfrm>
            <a:off x="3341789" y="2208773"/>
            <a:ext cx="8581887" cy="4507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NZ" sz="2150" dirty="0"/>
              <a:t>A three-time Group 1 winner, including New Zealand’s richest trotting race, the Dominion Handicap</a:t>
            </a: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NZ" sz="2150" dirty="0"/>
              <a:t>NZ 3YO Trotting Colt of the Year, with a 7 race win streak that included both the NZ &amp; Northern Trotting Derbies</a:t>
            </a: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NZ" sz="2150" dirty="0"/>
              <a:t>His NZ record in the Ashburton Trotters Flying Mile was one of the most dominant performances by an Open Class trotter in the past decade</a:t>
            </a: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NZ" sz="2150" dirty="0"/>
              <a:t>By a 16-time NZ Trotting Sire of the Year from a maternal family that has three Dominion Handicap winners in the first three generations including NZ’s greatest ever trotter Lyell Creek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60E89E-D7C2-43DA-A833-6B7AB91C32AE}"/>
              </a:ext>
            </a:extLst>
          </p:cNvPr>
          <p:cNvSpPr txBox="1"/>
          <p:nvPr/>
        </p:nvSpPr>
        <p:spPr>
          <a:xfrm>
            <a:off x="101081" y="89724"/>
            <a:ext cx="11989835" cy="40011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81000">
                <a:srgbClr val="C00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en-NZ" sz="2000" b="1" dirty="0">
                <a:solidFill>
                  <a:schemeClr val="bg1"/>
                </a:solidFill>
              </a:rPr>
              <a:t>THE RICHEST AND FASTEST ENTIRE SON OF NZ’S GREATEST EVER TROTTING STALLION SUNDON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2413E8-3F8E-401C-ABB9-FA5BEF450D23}"/>
              </a:ext>
            </a:extLst>
          </p:cNvPr>
          <p:cNvSpPr txBox="1"/>
          <p:nvPr/>
        </p:nvSpPr>
        <p:spPr>
          <a:xfrm>
            <a:off x="101082" y="3067916"/>
            <a:ext cx="2898316" cy="369332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NZ" dirty="0">
                <a:solidFill>
                  <a:schemeClr val="bg1"/>
                </a:solidFill>
              </a:rPr>
              <a:t>$2,000 + gst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9EE304-FA76-4FAC-B3A8-48383B365DD5}"/>
              </a:ext>
            </a:extLst>
          </p:cNvPr>
          <p:cNvCxnSpPr>
            <a:cxnSpLocks/>
          </p:cNvCxnSpPr>
          <p:nvPr/>
        </p:nvCxnSpPr>
        <p:spPr>
          <a:xfrm>
            <a:off x="2999398" y="1212328"/>
            <a:ext cx="909151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09B44AD-E178-4CA3-B221-5D30FB3BC170}"/>
              </a:ext>
            </a:extLst>
          </p:cNvPr>
          <p:cNvSpPr txBox="1"/>
          <p:nvPr/>
        </p:nvSpPr>
        <p:spPr>
          <a:xfrm>
            <a:off x="3415004" y="1390498"/>
            <a:ext cx="8675911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b="1" dirty="0">
                <a:solidFill>
                  <a:schemeClr val="bg1"/>
                </a:solidFill>
              </a:rPr>
              <a:t>THE NZ TROTTING ALL-COMERS RECORD HOLDER AND THE FASTEST EVER TROTTING STALLION ON AUSTRALASIAN SOIL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46FCCE-E910-4505-AE50-C253E4D41B7D}"/>
              </a:ext>
            </a:extLst>
          </p:cNvPr>
          <p:cNvSpPr txBox="1"/>
          <p:nvPr/>
        </p:nvSpPr>
        <p:spPr>
          <a:xfrm>
            <a:off x="85255" y="5733111"/>
            <a:ext cx="3089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b="1" dirty="0"/>
              <a:t>Marcoola </a:t>
            </a:r>
            <a:r>
              <a:rPr lang="en-NZ" sz="1600" dirty="0"/>
              <a:t>– Winning the 2018  Group 1 Dominion Handicap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89362F-ECB8-4880-9399-AC93935EF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524" y="532917"/>
            <a:ext cx="2327431" cy="2327431"/>
          </a:xfrm>
          <a:prstGeom prst="rect">
            <a:avLst/>
          </a:prstGeom>
        </p:spPr>
      </p:pic>
      <p:pic>
        <p:nvPicPr>
          <p:cNvPr id="11" name="Picture 10" descr="A horse pulling a cart&#10;&#10;Description automatically generated with medium confidence">
            <a:extLst>
              <a:ext uri="{FF2B5EF4-FFF2-40B4-BE49-F238E27FC236}">
                <a16:creationId xmlns:a16="http://schemas.microsoft.com/office/drawing/2014/main" id="{290A1EDB-6775-4C4E-9999-4EEE2CD36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0" y="3852384"/>
            <a:ext cx="2988815" cy="179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24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42A153-CD91-498D-BFB6-4BCA595F3AA2}"/>
              </a:ext>
            </a:extLst>
          </p:cNvPr>
          <p:cNvSpPr/>
          <p:nvPr/>
        </p:nvSpPr>
        <p:spPr>
          <a:xfrm>
            <a:off x="101081" y="106220"/>
            <a:ext cx="11989835" cy="6662056"/>
          </a:xfrm>
          <a:prstGeom prst="rect">
            <a:avLst/>
          </a:prstGeom>
          <a:solidFill>
            <a:schemeClr val="bg1"/>
          </a:solidFill>
          <a:ln w="317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EC82A-3A8A-4B7F-9725-9FF52B0F3AB7}"/>
              </a:ext>
            </a:extLst>
          </p:cNvPr>
          <p:cNvSpPr txBox="1"/>
          <p:nvPr/>
        </p:nvSpPr>
        <p:spPr>
          <a:xfrm>
            <a:off x="404557" y="621299"/>
            <a:ext cx="1168635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NZ" sz="3600" dirty="0">
                <a:solidFill>
                  <a:schemeClr val="bg1">
                    <a:lumMod val="50000"/>
                  </a:schemeClr>
                </a:solidFill>
              </a:rPr>
              <a:t>                             </a:t>
            </a:r>
            <a:endParaRPr lang="en-NZ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60E89E-D7C2-43DA-A833-6B7AB91C32AE}"/>
              </a:ext>
            </a:extLst>
          </p:cNvPr>
          <p:cNvSpPr txBox="1"/>
          <p:nvPr/>
        </p:nvSpPr>
        <p:spPr>
          <a:xfrm>
            <a:off x="85255" y="392913"/>
            <a:ext cx="11989835" cy="646331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81000">
                <a:srgbClr val="C00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NZ" sz="3600" b="1" dirty="0">
                <a:solidFill>
                  <a:schemeClr val="bg1"/>
                </a:solidFill>
              </a:rPr>
              <a:t>ALSO AVAILABLE IN PARTNERSHIP WITH ALABAR</a:t>
            </a:r>
          </a:p>
        </p:txBody>
      </p:sp>
      <p:pic>
        <p:nvPicPr>
          <p:cNvPr id="19" name="Picture 18" descr="A horse standing in a field&#10;&#10;Description automatically generated with medium confidence">
            <a:extLst>
              <a:ext uri="{FF2B5EF4-FFF2-40B4-BE49-F238E27FC236}">
                <a16:creationId xmlns:a16="http://schemas.microsoft.com/office/drawing/2014/main" id="{40C37FFA-AC23-49F1-A4CD-C72FC1D2D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1" y="1496016"/>
            <a:ext cx="3108895" cy="2075188"/>
          </a:xfrm>
          <a:prstGeom prst="rect">
            <a:avLst/>
          </a:prstGeom>
        </p:spPr>
      </p:pic>
      <p:pic>
        <p:nvPicPr>
          <p:cNvPr id="21" name="Picture 20" descr="A horse running in a field&#10;&#10;Description automatically generated with medium confidence">
            <a:extLst>
              <a:ext uri="{FF2B5EF4-FFF2-40B4-BE49-F238E27FC236}">
                <a16:creationId xmlns:a16="http://schemas.microsoft.com/office/drawing/2014/main" id="{95DEF507-2E0C-4724-9A0F-A3AA91B8BE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2" y="3755337"/>
            <a:ext cx="3108896" cy="207518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2D5DC9F-7938-494B-A339-B7B57834D389}"/>
              </a:ext>
            </a:extLst>
          </p:cNvPr>
          <p:cNvSpPr txBox="1"/>
          <p:nvPr/>
        </p:nvSpPr>
        <p:spPr>
          <a:xfrm>
            <a:off x="3291342" y="1501692"/>
            <a:ext cx="28750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b="1" dirty="0"/>
              <a:t>ALWAYS B MIKI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NZ" sz="2000" dirty="0"/>
              <a:t>Off to a sensational start as a sire in both the Southern and Northern Hemispheres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15B701-06C9-4021-B9A1-9C85A7FFC777}"/>
              </a:ext>
            </a:extLst>
          </p:cNvPr>
          <p:cNvSpPr txBox="1"/>
          <p:nvPr/>
        </p:nvSpPr>
        <p:spPr>
          <a:xfrm>
            <a:off x="3291342" y="3725092"/>
            <a:ext cx="2875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b="1" dirty="0"/>
              <a:t>CAPTAIN CRUNCH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NZ" sz="2000" dirty="0"/>
              <a:t>A superstar racehorse and the richest son of Captaintreacherous</a:t>
            </a:r>
          </a:p>
        </p:txBody>
      </p:sp>
      <p:pic>
        <p:nvPicPr>
          <p:cNvPr id="25" name="Picture 24" descr="A horse running on grass&#10;&#10;Description automatically generated with medium confidence">
            <a:extLst>
              <a:ext uri="{FF2B5EF4-FFF2-40B4-BE49-F238E27FC236}">
                <a16:creationId xmlns:a16="http://schemas.microsoft.com/office/drawing/2014/main" id="{E7EFD05D-D806-4EBF-AC86-DFF1D8C846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72" y="3755337"/>
            <a:ext cx="3114728" cy="207518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F9E20BB-3C1A-4958-922A-25B02D315CF5}"/>
              </a:ext>
            </a:extLst>
          </p:cNvPr>
          <p:cNvSpPr txBox="1"/>
          <p:nvPr/>
        </p:nvSpPr>
        <p:spPr>
          <a:xfrm>
            <a:off x="9160862" y="3669545"/>
            <a:ext cx="28750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b="1" dirty="0"/>
              <a:t>VINCENT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NZ" sz="2000" dirty="0"/>
              <a:t>A superbly bred young sire whose first yearlings sold up to $215,000 – an Australasian record for a first season sire</a:t>
            </a:r>
          </a:p>
        </p:txBody>
      </p:sp>
      <p:pic>
        <p:nvPicPr>
          <p:cNvPr id="28" name="Picture 27" descr="A picture containing grass, horse, outdoor, carriage&#10;&#10;Description automatically generated">
            <a:extLst>
              <a:ext uri="{FF2B5EF4-FFF2-40B4-BE49-F238E27FC236}">
                <a16:creationId xmlns:a16="http://schemas.microsoft.com/office/drawing/2014/main" id="{F7F4AC52-56F4-4699-8134-3E2404F20E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72" y="1490744"/>
            <a:ext cx="3130555" cy="208573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B976FC8-81D4-4D43-9B3C-582191649F1D}"/>
              </a:ext>
            </a:extLst>
          </p:cNvPr>
          <p:cNvSpPr txBox="1"/>
          <p:nvPr/>
        </p:nvSpPr>
        <p:spPr>
          <a:xfrm>
            <a:off x="9210727" y="1490677"/>
            <a:ext cx="30619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b="1" dirty="0"/>
              <a:t>ULTIMATE SNIPER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NZ" sz="2000" dirty="0"/>
              <a:t>A 4-time Group 1  winner. NZ 3YO of the Year and reigning Horse of the Year</a:t>
            </a:r>
          </a:p>
        </p:txBody>
      </p:sp>
    </p:spTree>
    <p:extLst>
      <p:ext uri="{BB962C8B-B14F-4D97-AF65-F5344CB8AC3E}">
        <p14:creationId xmlns:p14="http://schemas.microsoft.com/office/powerpoint/2010/main" val="2375813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42A153-CD91-498D-BFB6-4BCA595F3AA2}"/>
              </a:ext>
            </a:extLst>
          </p:cNvPr>
          <p:cNvSpPr/>
          <p:nvPr/>
        </p:nvSpPr>
        <p:spPr>
          <a:xfrm>
            <a:off x="101082" y="97972"/>
            <a:ext cx="11989835" cy="6662056"/>
          </a:xfrm>
          <a:prstGeom prst="rect">
            <a:avLst/>
          </a:prstGeom>
          <a:solidFill>
            <a:schemeClr val="bg1"/>
          </a:solidFill>
          <a:ln w="317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7C4089-B761-48C1-88ED-8CD975E812A2}"/>
              </a:ext>
            </a:extLst>
          </p:cNvPr>
          <p:cNvSpPr txBox="1"/>
          <p:nvPr/>
        </p:nvSpPr>
        <p:spPr>
          <a:xfrm>
            <a:off x="5491589" y="1731086"/>
            <a:ext cx="60785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NZ" sz="2400" b="1" dirty="0"/>
              <a:t>FOALING</a:t>
            </a:r>
            <a:r>
              <a:rPr lang="en-NZ" sz="2400" dirty="0"/>
              <a:t> – 24 hour foal watch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NZ" sz="2400" b="1" dirty="0"/>
              <a:t>BREEDING</a:t>
            </a:r>
            <a:r>
              <a:rPr lang="en-NZ" sz="2400" dirty="0"/>
              <a:t> – High in-foal rates. Mares to both Nevele R &amp; Non-Nevele R stallions welcome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NZ" sz="2400" b="1" dirty="0"/>
              <a:t>FROZEN SEMEN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NZ" sz="2400" b="1" dirty="0"/>
              <a:t>AGISTMENT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NZ" sz="2400" b="1" dirty="0"/>
              <a:t>WEANING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NZ" sz="2400" b="1" dirty="0"/>
              <a:t>YEARLING SALES PREP</a:t>
            </a:r>
            <a:endParaRPr lang="en-NZ" sz="2400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endParaRPr lang="en-NZ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E80878-175B-433D-9A04-1F5BE45689D3}"/>
              </a:ext>
            </a:extLst>
          </p:cNvPr>
          <p:cNvSpPr txBox="1"/>
          <p:nvPr/>
        </p:nvSpPr>
        <p:spPr>
          <a:xfrm>
            <a:off x="93306" y="419878"/>
            <a:ext cx="11997611" cy="65304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NZ" sz="3600" b="1" dirty="0">
                <a:solidFill>
                  <a:schemeClr val="bg1"/>
                </a:solidFill>
              </a:rPr>
              <a:t>SERVICES AVAILABLE</a:t>
            </a:r>
          </a:p>
        </p:txBody>
      </p:sp>
      <p:pic>
        <p:nvPicPr>
          <p:cNvPr id="6" name="Picture 5" descr="A horse and a baby horse in a field&#10;&#10;Description automatically generated with low confidence">
            <a:extLst>
              <a:ext uri="{FF2B5EF4-FFF2-40B4-BE49-F238E27FC236}">
                <a16:creationId xmlns:a16="http://schemas.microsoft.com/office/drawing/2014/main" id="{2C8D0330-0920-4481-80DC-A54708DC8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2" y="1988598"/>
            <a:ext cx="5390507" cy="351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91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42A153-CD91-498D-BFB6-4BCA595F3AA2}"/>
              </a:ext>
            </a:extLst>
          </p:cNvPr>
          <p:cNvSpPr/>
          <p:nvPr/>
        </p:nvSpPr>
        <p:spPr>
          <a:xfrm>
            <a:off x="101082" y="26950"/>
            <a:ext cx="11989835" cy="6662056"/>
          </a:xfrm>
          <a:prstGeom prst="rect">
            <a:avLst/>
          </a:prstGeom>
          <a:solidFill>
            <a:schemeClr val="bg1"/>
          </a:solidFill>
          <a:ln w="317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159200-E865-4A6F-A833-D67C19405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082" y="1704453"/>
            <a:ext cx="5287664" cy="41904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7C4089-B761-48C1-88ED-8CD975E812A2}"/>
              </a:ext>
            </a:extLst>
          </p:cNvPr>
          <p:cNvSpPr txBox="1"/>
          <p:nvPr/>
        </p:nvSpPr>
        <p:spPr>
          <a:xfrm>
            <a:off x="5582015" y="1480307"/>
            <a:ext cx="607853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NZ" sz="2400" b="1" dirty="0"/>
              <a:t>MULTIPLE MARE DISCOUNTS </a:t>
            </a:r>
            <a:r>
              <a:rPr lang="en-NZ" sz="2400" dirty="0"/>
              <a:t>– apply for two or more mares served by any of our stallions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NZ" sz="2400" b="1" dirty="0"/>
              <a:t>EARLY BIRD DISCOUNT </a:t>
            </a:r>
            <a:r>
              <a:rPr lang="en-NZ" sz="2400" dirty="0"/>
              <a:t>– a 20%  discount on our fresh/chilled semen sires for payment by 30 September 2021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NZ" sz="2400" b="1" dirty="0"/>
              <a:t>Always B Miki</a:t>
            </a:r>
            <a:r>
              <a:rPr lang="en-NZ" sz="2400" dirty="0"/>
              <a:t>, </a:t>
            </a:r>
            <a:r>
              <a:rPr lang="en-NZ" sz="2400" b="1" dirty="0"/>
              <a:t>Captain Crunch</a:t>
            </a:r>
            <a:r>
              <a:rPr lang="en-NZ" sz="2400" dirty="0"/>
              <a:t>, </a:t>
            </a:r>
            <a:r>
              <a:rPr lang="en-NZ" sz="2400" b="1" dirty="0"/>
              <a:t>Ultimate Sniper </a:t>
            </a:r>
            <a:r>
              <a:rPr lang="en-NZ" sz="2400" dirty="0"/>
              <a:t>and </a:t>
            </a:r>
            <a:r>
              <a:rPr lang="en-NZ" sz="2400" b="1" dirty="0"/>
              <a:t>Vincent</a:t>
            </a:r>
            <a:r>
              <a:rPr lang="en-NZ" sz="2400" dirty="0"/>
              <a:t> are included in both the Nevele R and Alabar discount schemes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endParaRPr lang="en-NZ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E80878-175B-433D-9A04-1F5BE45689D3}"/>
              </a:ext>
            </a:extLst>
          </p:cNvPr>
          <p:cNvSpPr txBox="1"/>
          <p:nvPr/>
        </p:nvSpPr>
        <p:spPr>
          <a:xfrm>
            <a:off x="93306" y="419878"/>
            <a:ext cx="11997611" cy="65304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NZ" sz="3600" b="1" dirty="0">
                <a:solidFill>
                  <a:schemeClr val="bg1"/>
                </a:solidFill>
              </a:rPr>
              <a:t>DISCOUNTS</a:t>
            </a:r>
          </a:p>
        </p:txBody>
      </p:sp>
    </p:spTree>
    <p:extLst>
      <p:ext uri="{BB962C8B-B14F-4D97-AF65-F5344CB8AC3E}">
        <p14:creationId xmlns:p14="http://schemas.microsoft.com/office/powerpoint/2010/main" val="22847484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4844</TotalTime>
  <Words>769</Words>
  <Application>Microsoft Office PowerPoint</Application>
  <PresentationFormat>Widescreen</PresentationFormat>
  <Paragraphs>63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Nikki Reed</dc:creator>
  <cp:lastModifiedBy>Nikki Reed</cp:lastModifiedBy>
  <cp:revision>93</cp:revision>
  <cp:lastPrinted>2020-07-22T01:23:44Z</cp:lastPrinted>
  <dcterms:created xsi:type="dcterms:W3CDTF">2020-07-20T03:16:35Z</dcterms:created>
  <dcterms:modified xsi:type="dcterms:W3CDTF">2021-08-01T22:32:00Z</dcterms:modified>
</cp:coreProperties>
</file>